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8"/>
  </p:notesMasterIdLst>
  <p:handoutMasterIdLst>
    <p:handoutMasterId r:id="rId29"/>
  </p:handoutMasterIdLst>
  <p:sldIdLst>
    <p:sldId id="292" r:id="rId5"/>
    <p:sldId id="312" r:id="rId6"/>
    <p:sldId id="314" r:id="rId7"/>
    <p:sldId id="318" r:id="rId8"/>
    <p:sldId id="316" r:id="rId9"/>
    <p:sldId id="319" r:id="rId10"/>
    <p:sldId id="320" r:id="rId11"/>
    <p:sldId id="317" r:id="rId12"/>
    <p:sldId id="323" r:id="rId13"/>
    <p:sldId id="327" r:id="rId14"/>
    <p:sldId id="329" r:id="rId15"/>
    <p:sldId id="330" r:id="rId16"/>
    <p:sldId id="332" r:id="rId17"/>
    <p:sldId id="331" r:id="rId18"/>
    <p:sldId id="335" r:id="rId19"/>
    <p:sldId id="339" r:id="rId20"/>
    <p:sldId id="341" r:id="rId21"/>
    <p:sldId id="340" r:id="rId22"/>
    <p:sldId id="342" r:id="rId23"/>
    <p:sldId id="345" r:id="rId24"/>
    <p:sldId id="321" r:id="rId25"/>
    <p:sldId id="322" r:id="rId26"/>
    <p:sldId id="293" r:id="rId2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05C"/>
    <a:srgbClr val="F3703A"/>
    <a:srgbClr val="515083"/>
    <a:srgbClr val="3C4798"/>
    <a:srgbClr val="E68637"/>
    <a:srgbClr val="F6A287"/>
    <a:srgbClr val="E98B0D"/>
    <a:srgbClr val="E2973C"/>
    <a:srgbClr val="9BD49E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9" autoAdjust="0"/>
    <p:restoredTop sz="86283" autoAdjust="0"/>
  </p:normalViewPr>
  <p:slideViewPr>
    <p:cSldViewPr snapToGrid="0">
      <p:cViewPr varScale="1">
        <p:scale>
          <a:sx n="137" d="100"/>
          <a:sy n="137" d="100"/>
        </p:scale>
        <p:origin x="127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11/04/25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7T11:40:18.2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7T11:40:20.5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7T11:40:23.5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7T11:40:25.9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11/04/25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1096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476D5-852B-EAD8-5AFC-14A3633B0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C5B33CB-158B-AF9E-C02B-65A4F8BE5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0F280C0-BA51-FA9A-082D-EA8FACCE3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2B6291-1E21-AFE9-4919-61025DB64E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1832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870A0-6736-C461-5791-BDB6FE972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1002FF7-4153-F453-365E-67D6A035E3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3B4C7FF-CDFD-BEED-0CF3-64AE8F442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56F2F7-F258-F3DE-AAB2-D6747331F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87523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64FB2-A35A-5CF3-B9CF-E86A53157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1EABD05-27A3-DD44-7EF5-177D90861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D0DA7A2-589D-4C5E-9B5C-FECBEA8F9A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DFBB2D-AEDD-E950-9AC5-44EFDE31A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3666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3C73A-A964-513F-DAEF-518FDC76E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233CB9A-A8B4-68EE-23D9-252B11C3A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DC8D0BE-0026-89CB-3DE1-D6C53AF421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A0E4BAC-F68C-B98D-195D-4BE4D0A8A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99743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A48F7-A87C-EC91-8AFF-24A4643A3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6847065-38CE-9E62-A5B3-F0A3FAB33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8B26A0A-253B-1B44-29CA-F78D0109C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703C76-50B5-FF98-F614-4D8EA0716B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55466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131A9-5F9A-350B-492A-922E26898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D6FFCE2-3AFD-7203-7B50-C333F321B9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8B0B182-ACEF-294D-D135-D358E9C5F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A9E0B9-CE2C-F25E-5ABD-38ABAF9F9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31698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E8583-8CC9-702A-8F62-C95C77F75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95FDBB9-6F3B-72DB-2C20-72F785B00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725662A-A8BD-25FE-2D58-2570B893A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F6F516-1C92-4075-1BC9-0969A7A5A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02161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0236C-6239-3A5F-42C8-A517F6F9F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301277B-CDAC-0767-D7BC-ECFB09D83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A7CE852-4DB8-9447-7808-3CDBA109A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785B6D-D26A-E7F7-92D8-A0025A824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64555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6E567-D16F-7249-86A0-57CCD5E0C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DD333C4-61CE-CEEA-C967-65054C2823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442C164-8F9F-920B-46CC-08BE37143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EE954F-7FEE-B697-DBF2-A168584F4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32439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5CDCF-E8FE-4F42-E262-BC1F820AE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CCCDBC4-3CCA-B80D-ABEC-A58172BD3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C2EF418-72CD-1994-8429-95992443E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0354B0A-87CC-6B7F-5E51-80F2BBDA8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22503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A8D56-1BDC-E640-E600-FE3045534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78F52F0-C985-8682-E9CE-8633EE0CA4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E9818BA-4C64-FE00-D75F-9AC29E9B9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8E07F8-361D-FB0F-3393-2236BD1B6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70143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60C2F-7E2C-4ED3-AEBC-22E699864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C956C48-306A-764C-96D5-B319A59AE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347FA07-510D-3B36-2EA8-21CCAC12D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431F49-8C01-2846-709A-C5F5DDDF2A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56918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82359-A6CC-F282-CF7B-E26EACD8B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9C45D4C-0AC4-80FA-769E-872E26A32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CFE4A36-CAEB-17DF-C4F3-95C831707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D97321C-5CDA-58AB-570F-1C0565D2BA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22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06310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61189-A1C7-CB12-47F5-0C81D811D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7B1EA85-A952-15DC-409B-9159D04B0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4A301E1-C6C5-445B-25E2-1FA968978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EAA374-A8EF-46E2-3ECE-E4FE28A16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02414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3876C-9482-ACF8-343A-7CCA978BF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EE36A2B-2E56-E488-9C2E-B9AEDF0764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C945275-73E1-D726-281A-55B0511EEF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C55CAD-4925-B90C-7E00-F9FF0B6C34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480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C5DF6-CCD2-9776-B459-8B25A1D69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4830888-0149-3285-185E-A302B5EB4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B6F5C91-D740-9193-9480-624CB91BD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E31C8E-733D-A711-B118-94225E582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88522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F23D5-0F80-1254-0510-50E79804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D8E1E5D-A401-C51D-0429-7B1FF87C5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01CA88E-4A84-5CF4-0142-6ACAC9446D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E74905-682D-D7AF-773F-EF638BC18E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23670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DD1B2-FE90-C9A2-7F2F-FFDFB7DAE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B66265F-62AA-C46A-F992-E30215FDE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B5CFF60-FEE6-AF1B-5293-F4D879138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A9E054A-9630-9E2E-0676-4D5B6CDB0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80744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A69C9-B0DF-FE5F-585A-2C36469EE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8FFD27D-D3D4-5016-AB85-E0D6207852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5A539EE-87B9-8AD9-7F5A-615913DBA1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EE609F-4D1C-18C3-47F9-05A9FE4D9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64397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76EB5-462E-38BD-1BB1-CF4D43329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035837F-F936-5BB2-78F5-D0CF30E16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73E5C23-EF06-78A6-4A81-022F55D83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8922C2D-C11A-48CC-C340-B52B9B9F3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10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14871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37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515083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515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8C40A84-7432-A523-BC84-B92DE43FE2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4"/>
          <a:stretch/>
        </p:blipFill>
        <p:spPr>
          <a:xfrm>
            <a:off x="0" y="-3841"/>
            <a:ext cx="49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della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24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11/04/25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customXml" Target="../ink/ink4.xml"/><Relationship Id="rId4" Type="http://schemas.openxmlformats.org/officeDocument/2006/relationships/image" Target="../media/image4.png"/><Relationship Id="rId9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fuochi d'artificio, persona, luce&#10;&#10;Il contenuto generato dall'IA potrebbe non essere corretto.">
            <a:extLst>
              <a:ext uri="{FF2B5EF4-FFF2-40B4-BE49-F238E27FC236}">
                <a16:creationId xmlns:a16="http://schemas.microsoft.com/office/drawing/2014/main" id="{21D12D41-20C4-2325-717E-2E05202C0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2"/>
          <a:stretch/>
        </p:blipFill>
        <p:spPr>
          <a:xfrm>
            <a:off x="5187821" y="0"/>
            <a:ext cx="7004180" cy="6858000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3568" y="235957"/>
            <a:ext cx="4526280" cy="3227514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</a:rPr>
              <a:t>Quali novità in anestesia e rianimazione bariatrica?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3568" y="5384606"/>
            <a:ext cx="4526280" cy="1279652"/>
          </a:xfrm>
        </p:spPr>
        <p:txBody>
          <a:bodyPr>
            <a:normAutofit/>
          </a:bodyPr>
          <a:lstStyle/>
          <a:p>
            <a:r>
              <a:rPr lang="it-IT" sz="1800" b="1" dirty="0">
                <a:solidFill>
                  <a:srgbClr val="F3703A"/>
                </a:solidFill>
              </a:rPr>
              <a:t>Dott.ssa </a:t>
            </a:r>
            <a:r>
              <a:rPr lang="it-IT" sz="2200" b="1" dirty="0">
                <a:solidFill>
                  <a:srgbClr val="F3703A"/>
                </a:solidFill>
              </a:rPr>
              <a:t>PARMEGGIANI SERENA</a:t>
            </a:r>
          </a:p>
          <a:p>
            <a:r>
              <a:rPr lang="it-IT" sz="1800" b="1">
                <a:solidFill>
                  <a:srgbClr val="F3703A"/>
                </a:solidFill>
              </a:rPr>
              <a:t>UO ANESTESIA-RIAMIMAZIONE </a:t>
            </a:r>
            <a:r>
              <a:rPr lang="it-IT" sz="1800" b="1" dirty="0">
                <a:solidFill>
                  <a:srgbClr val="F3703A"/>
                </a:solidFill>
              </a:rPr>
              <a:t>RICCIONE-CATTOLICA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CDB23-0F2A-821B-A041-7DE40F822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DC27FEDC-2483-0199-52B3-1DC10FA15E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4"/>
            <a:ext cx="12192000" cy="6850226"/>
          </a:xfrm>
          <a:prstGeom prst="rect">
            <a:avLst/>
          </a:prstGeom>
        </p:spPr>
      </p:pic>
      <p:pic>
        <p:nvPicPr>
          <p:cNvPr id="5" name="Immagine 4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D4B82409-16A4-1525-627C-4EBCF0EE7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13" y="23937"/>
            <a:ext cx="8295684" cy="68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57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3319C-1E0A-A9C4-1D19-5FB2A489C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910FD2FF-07E2-7DB5-7556-EBFCB539A2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4"/>
            <a:ext cx="12192000" cy="6850226"/>
          </a:xfrm>
          <a:prstGeom prst="rect">
            <a:avLst/>
          </a:prstGeom>
        </p:spPr>
      </p:pic>
      <p:pic>
        <p:nvPicPr>
          <p:cNvPr id="4" name="Immagine 3" descr="Immagine che contiene testo, schermata, documento, Carattere&#10;&#10;Il contenuto generato dall'IA potrebbe non essere corretto.">
            <a:extLst>
              <a:ext uri="{FF2B5EF4-FFF2-40B4-BE49-F238E27FC236}">
                <a16:creationId xmlns:a16="http://schemas.microsoft.com/office/drawing/2014/main" id="{EAEBB2A0-39A2-0565-BA26-001789914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98"/>
          <a:stretch/>
        </p:blipFill>
        <p:spPr>
          <a:xfrm>
            <a:off x="522584" y="808769"/>
            <a:ext cx="11198460" cy="401938"/>
          </a:xfrm>
          <a:prstGeom prst="rect">
            <a:avLst/>
          </a:prstGeom>
        </p:spPr>
      </p:pic>
      <p:pic>
        <p:nvPicPr>
          <p:cNvPr id="5" name="Immagine 4" descr="Immagine che contiene testo, schermata, documento, Carattere&#10;&#10;Il contenuto generato dall'IA potrebbe non essere corretto.">
            <a:extLst>
              <a:ext uri="{FF2B5EF4-FFF2-40B4-BE49-F238E27FC236}">
                <a16:creationId xmlns:a16="http://schemas.microsoft.com/office/drawing/2014/main" id="{CB3AC346-871B-39B8-7ECC-C413D79F9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2" b="2376"/>
          <a:stretch/>
        </p:blipFill>
        <p:spPr>
          <a:xfrm>
            <a:off x="51691" y="2123268"/>
            <a:ext cx="12140289" cy="256604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117B1CA-A371-5570-A7E6-6BA7A1925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" y="1401583"/>
            <a:ext cx="12140289" cy="72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01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E9CF8-2C36-C830-4D42-B3113F5D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1BFF3E05-8BDF-5622-D72D-4AD6C6AB3F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58"/>
            <a:ext cx="12192000" cy="6850226"/>
          </a:xfrm>
          <a:prstGeom prst="rect">
            <a:avLst/>
          </a:prstGeom>
        </p:spPr>
      </p:pic>
      <p:pic>
        <p:nvPicPr>
          <p:cNvPr id="4" name="Immagine 3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4D576A9C-A32C-BBEC-B6A8-9EAFB72AB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29" y="1156130"/>
            <a:ext cx="11678942" cy="4007854"/>
          </a:xfrm>
          <a:prstGeom prst="rect">
            <a:avLst/>
          </a:prstGeom>
        </p:spPr>
      </p:pic>
      <p:pic>
        <p:nvPicPr>
          <p:cNvPr id="6" name="Immagine 5" descr="Immagine che contiene testo, Carattere, schermata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CBDAA7F6-5078-D713-555E-06B22560A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66" y="171683"/>
            <a:ext cx="9839810" cy="6514633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3C52FF4E-8566-84C5-6DA3-A95173CEB16D}"/>
              </a:ext>
            </a:extLst>
          </p:cNvPr>
          <p:cNvCxnSpPr/>
          <p:nvPr/>
        </p:nvCxnSpPr>
        <p:spPr>
          <a:xfrm>
            <a:off x="2696705" y="526942"/>
            <a:ext cx="17668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52A17202-FCB4-C7EC-E04E-A2734759E6BF}"/>
              </a:ext>
            </a:extLst>
          </p:cNvPr>
          <p:cNvCxnSpPr>
            <a:cxnSpLocks/>
          </p:cNvCxnSpPr>
          <p:nvPr/>
        </p:nvCxnSpPr>
        <p:spPr>
          <a:xfrm>
            <a:off x="7897091" y="4322618"/>
            <a:ext cx="30163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276B5189-464B-0EAC-A987-D805D250FAC8}"/>
              </a:ext>
            </a:extLst>
          </p:cNvPr>
          <p:cNvCxnSpPr/>
          <p:nvPr/>
        </p:nvCxnSpPr>
        <p:spPr>
          <a:xfrm>
            <a:off x="1555669" y="4738255"/>
            <a:ext cx="10935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FD28AD26-8CCB-1155-3274-135165F2DF1E}"/>
              </a:ext>
            </a:extLst>
          </p:cNvPr>
          <p:cNvCxnSpPr/>
          <p:nvPr/>
        </p:nvCxnSpPr>
        <p:spPr>
          <a:xfrm>
            <a:off x="9583388" y="3472613"/>
            <a:ext cx="13775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12381B75-6DA9-8EBC-9A40-5078E8E044FC}"/>
              </a:ext>
            </a:extLst>
          </p:cNvPr>
          <p:cNvCxnSpPr/>
          <p:nvPr/>
        </p:nvCxnSpPr>
        <p:spPr>
          <a:xfrm>
            <a:off x="1543794" y="3895107"/>
            <a:ext cx="27431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id="{F4CF76DD-01C3-0DF0-C5FD-541224C807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66" y="882205"/>
            <a:ext cx="9839810" cy="4281779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1A0A4335-6858-EC0A-84DD-A65A8A78BD59}"/>
              </a:ext>
            </a:extLst>
          </p:cNvPr>
          <p:cNvCxnSpPr/>
          <p:nvPr/>
        </p:nvCxnSpPr>
        <p:spPr>
          <a:xfrm>
            <a:off x="1674422" y="1741516"/>
            <a:ext cx="9391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993B8577-71C1-197A-E3CD-0B24033F8F02}"/>
              </a:ext>
            </a:extLst>
          </p:cNvPr>
          <p:cNvCxnSpPr/>
          <p:nvPr/>
        </p:nvCxnSpPr>
        <p:spPr>
          <a:xfrm>
            <a:off x="5545777" y="2161309"/>
            <a:ext cx="9975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A0BEDDB2-9F37-5C8D-EE9A-B5C1933ABAC7}"/>
              </a:ext>
            </a:extLst>
          </p:cNvPr>
          <p:cNvCxnSpPr/>
          <p:nvPr/>
        </p:nvCxnSpPr>
        <p:spPr>
          <a:xfrm>
            <a:off x="3455720" y="4655127"/>
            <a:ext cx="5937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32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A3134-B220-31F2-4D71-F84AB1C1F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91A28F05-E7F2-11E3-1C5F-F2E7645B2D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4"/>
            <a:ext cx="12192000" cy="6850226"/>
          </a:xfrm>
          <a:prstGeom prst="rect">
            <a:avLst/>
          </a:prstGeom>
        </p:spPr>
      </p:pic>
      <p:pic>
        <p:nvPicPr>
          <p:cNvPr id="4" name="Immagine 3" descr="Immagine che contiene testo, schermata, Carattere, documento&#10;&#10;Il contenuto generato dall'IA potrebbe non essere corretto.">
            <a:extLst>
              <a:ext uri="{FF2B5EF4-FFF2-40B4-BE49-F238E27FC236}">
                <a16:creationId xmlns:a16="http://schemas.microsoft.com/office/drawing/2014/main" id="{639DB3CD-3955-F6B5-6453-C60AC8FA7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90" y="94730"/>
            <a:ext cx="5993418" cy="6668539"/>
          </a:xfrm>
          <a:prstGeom prst="rect">
            <a:avLst/>
          </a:prstGeom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581892CD-CA0D-155B-2049-B907AE956A94}"/>
              </a:ext>
            </a:extLst>
          </p:cNvPr>
          <p:cNvCxnSpPr/>
          <p:nvPr/>
        </p:nvCxnSpPr>
        <p:spPr>
          <a:xfrm>
            <a:off x="3115159" y="1043015"/>
            <a:ext cx="57188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E4FA2C9E-605E-D188-85DB-B44DDA7327C6}"/>
              </a:ext>
            </a:extLst>
          </p:cNvPr>
          <p:cNvCxnSpPr/>
          <p:nvPr/>
        </p:nvCxnSpPr>
        <p:spPr>
          <a:xfrm>
            <a:off x="4702629" y="1294411"/>
            <a:ext cx="41314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5A9BC594-57AE-826F-AB2F-1B54250E500E}"/>
              </a:ext>
            </a:extLst>
          </p:cNvPr>
          <p:cNvCxnSpPr/>
          <p:nvPr/>
        </p:nvCxnSpPr>
        <p:spPr>
          <a:xfrm>
            <a:off x="3115159" y="1555667"/>
            <a:ext cx="549445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1405E70F-7C42-D8C8-0536-090E7E01F74F}"/>
              </a:ext>
            </a:extLst>
          </p:cNvPr>
          <p:cNvCxnSpPr/>
          <p:nvPr/>
        </p:nvCxnSpPr>
        <p:spPr>
          <a:xfrm>
            <a:off x="7920842" y="2576945"/>
            <a:ext cx="8894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6CEFCAE7-0C40-764B-0431-312C136D498A}"/>
              </a:ext>
            </a:extLst>
          </p:cNvPr>
          <p:cNvCxnSpPr/>
          <p:nvPr/>
        </p:nvCxnSpPr>
        <p:spPr>
          <a:xfrm>
            <a:off x="3115159" y="2826327"/>
            <a:ext cx="57188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734DDCE5-D2A5-A163-9098-1D98031A077E}"/>
              </a:ext>
            </a:extLst>
          </p:cNvPr>
          <p:cNvCxnSpPr/>
          <p:nvPr/>
        </p:nvCxnSpPr>
        <p:spPr>
          <a:xfrm>
            <a:off x="3091409" y="3087584"/>
            <a:ext cx="37725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8515B7EB-8BC3-D238-EE6F-9A148E36DFF2}"/>
              </a:ext>
            </a:extLst>
          </p:cNvPr>
          <p:cNvCxnSpPr/>
          <p:nvPr/>
        </p:nvCxnSpPr>
        <p:spPr>
          <a:xfrm>
            <a:off x="4144489" y="3847605"/>
            <a:ext cx="81939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4863AD4F-B819-A2E4-8FE6-CCCF3C870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16" y="1938821"/>
            <a:ext cx="5955492" cy="2779229"/>
          </a:xfrm>
          <a:prstGeom prst="rect">
            <a:avLst/>
          </a:prstGeom>
        </p:spPr>
      </p:pic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329829D6-70E4-2E26-40E9-BA880E613545}"/>
              </a:ext>
            </a:extLst>
          </p:cNvPr>
          <p:cNvCxnSpPr/>
          <p:nvPr/>
        </p:nvCxnSpPr>
        <p:spPr>
          <a:xfrm>
            <a:off x="5260771" y="3393375"/>
            <a:ext cx="29925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D46F50A2-4E25-3209-5AE2-8C89EEFA780D}"/>
              </a:ext>
            </a:extLst>
          </p:cNvPr>
          <p:cNvCxnSpPr/>
          <p:nvPr/>
        </p:nvCxnSpPr>
        <p:spPr>
          <a:xfrm>
            <a:off x="3586350" y="2885702"/>
            <a:ext cx="51645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A1801904-1CED-F96B-89B1-96355FA1DE9F}"/>
              </a:ext>
            </a:extLst>
          </p:cNvPr>
          <p:cNvCxnSpPr>
            <a:cxnSpLocks/>
          </p:cNvCxnSpPr>
          <p:nvPr/>
        </p:nvCxnSpPr>
        <p:spPr>
          <a:xfrm>
            <a:off x="4667004" y="4156363"/>
            <a:ext cx="41670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340E9539-3B08-4308-3F4B-236C69EB5D24}"/>
              </a:ext>
            </a:extLst>
          </p:cNvPr>
          <p:cNvCxnSpPr/>
          <p:nvPr/>
        </p:nvCxnSpPr>
        <p:spPr>
          <a:xfrm>
            <a:off x="3115159" y="4429495"/>
            <a:ext cx="39862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28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164E1-7189-2C6E-297B-8CDB0D462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8353213D-29A5-6786-91CE-51F68325EF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4"/>
            <a:ext cx="12192000" cy="6850226"/>
          </a:xfrm>
          <a:prstGeom prst="rect">
            <a:avLst/>
          </a:prstGeom>
        </p:spPr>
      </p:pic>
      <p:pic>
        <p:nvPicPr>
          <p:cNvPr id="2" name="Immagine 1" descr="Immagine che contiene testo, schermata, Carattere, documento&#10;&#10;Il contenuto generato dall'IA potrebbe non essere corretto.">
            <a:extLst>
              <a:ext uri="{FF2B5EF4-FFF2-40B4-BE49-F238E27FC236}">
                <a16:creationId xmlns:a16="http://schemas.microsoft.com/office/drawing/2014/main" id="{E26FC56A-1AC4-DBAA-518A-03217E5C4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85" y="98954"/>
            <a:ext cx="6494179" cy="4493674"/>
          </a:xfrm>
          <a:prstGeom prst="rect">
            <a:avLst/>
          </a:prstGeom>
        </p:spPr>
      </p:pic>
      <p:pic>
        <p:nvPicPr>
          <p:cNvPr id="4" name="Immagine 3" descr="Immagine che contiene testo, schermata, Carattere, documento&#10;&#10;Il contenuto generato dall'IA potrebbe non essere corretto.">
            <a:extLst>
              <a:ext uri="{FF2B5EF4-FFF2-40B4-BE49-F238E27FC236}">
                <a16:creationId xmlns:a16="http://schemas.microsoft.com/office/drawing/2014/main" id="{4685284F-8BE1-5CB9-C639-B5627FD68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4"/>
          <a:stretch/>
        </p:blipFill>
        <p:spPr>
          <a:xfrm>
            <a:off x="2267985" y="4556467"/>
            <a:ext cx="6494178" cy="2306698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EB994FD5-A949-F379-026D-7F6FB72A71C6}"/>
              </a:ext>
            </a:extLst>
          </p:cNvPr>
          <p:cNvCxnSpPr>
            <a:cxnSpLocks/>
          </p:cNvCxnSpPr>
          <p:nvPr/>
        </p:nvCxnSpPr>
        <p:spPr>
          <a:xfrm>
            <a:off x="2448732" y="887058"/>
            <a:ext cx="61683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DCA69403-C440-164C-3F80-1868E7753770}"/>
              </a:ext>
            </a:extLst>
          </p:cNvPr>
          <p:cNvCxnSpPr/>
          <p:nvPr/>
        </p:nvCxnSpPr>
        <p:spPr>
          <a:xfrm>
            <a:off x="2417736" y="1146874"/>
            <a:ext cx="3099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A9C9CF68-15F9-E8B8-361A-E4C86D8FFE56}"/>
              </a:ext>
            </a:extLst>
          </p:cNvPr>
          <p:cNvCxnSpPr>
            <a:cxnSpLocks/>
          </p:cNvCxnSpPr>
          <p:nvPr/>
        </p:nvCxnSpPr>
        <p:spPr>
          <a:xfrm>
            <a:off x="4602999" y="1146874"/>
            <a:ext cx="10073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3905AC17-FFE4-0FF6-1EDC-9621D350716E}"/>
              </a:ext>
            </a:extLst>
          </p:cNvPr>
          <p:cNvCxnSpPr/>
          <p:nvPr/>
        </p:nvCxnSpPr>
        <p:spPr>
          <a:xfrm>
            <a:off x="7997127" y="2541722"/>
            <a:ext cx="7030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2445C818-8916-50C1-6930-D2F22BEE1000}"/>
              </a:ext>
            </a:extLst>
          </p:cNvPr>
          <p:cNvCxnSpPr/>
          <p:nvPr/>
        </p:nvCxnSpPr>
        <p:spPr>
          <a:xfrm>
            <a:off x="2386740" y="2836190"/>
            <a:ext cx="4649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901DB5D2-1961-6103-E5F5-FFF80AE64B17}"/>
              </a:ext>
            </a:extLst>
          </p:cNvPr>
          <p:cNvCxnSpPr/>
          <p:nvPr/>
        </p:nvCxnSpPr>
        <p:spPr>
          <a:xfrm>
            <a:off x="5406588" y="4231037"/>
            <a:ext cx="31019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18886F08-26B5-539D-2B3E-3B7AD445B86B}"/>
              </a:ext>
            </a:extLst>
          </p:cNvPr>
          <p:cNvCxnSpPr>
            <a:cxnSpLocks/>
          </p:cNvCxnSpPr>
          <p:nvPr/>
        </p:nvCxnSpPr>
        <p:spPr>
          <a:xfrm>
            <a:off x="2433234" y="4494475"/>
            <a:ext cx="61838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E04DB877-3D3C-8177-A0A7-CECDAE419DE6}"/>
              </a:ext>
            </a:extLst>
          </p:cNvPr>
          <p:cNvCxnSpPr/>
          <p:nvPr/>
        </p:nvCxnSpPr>
        <p:spPr>
          <a:xfrm>
            <a:off x="2324748" y="4897464"/>
            <a:ext cx="7236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8A579AD9-637C-0454-249F-75FD37E65FD8}"/>
              </a:ext>
            </a:extLst>
          </p:cNvPr>
          <p:cNvCxnSpPr/>
          <p:nvPr/>
        </p:nvCxnSpPr>
        <p:spPr>
          <a:xfrm>
            <a:off x="4448019" y="5191932"/>
            <a:ext cx="4097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9C5C1E81-70A0-6694-E2D4-B6F3434AF6F8}"/>
              </a:ext>
            </a:extLst>
          </p:cNvPr>
          <p:cNvCxnSpPr/>
          <p:nvPr/>
        </p:nvCxnSpPr>
        <p:spPr>
          <a:xfrm>
            <a:off x="2386740" y="5470902"/>
            <a:ext cx="62303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0054BD5B-4494-797D-87C7-B4EECA9F6294}"/>
              </a:ext>
            </a:extLst>
          </p:cNvPr>
          <p:cNvCxnSpPr>
            <a:cxnSpLocks/>
          </p:cNvCxnSpPr>
          <p:nvPr/>
        </p:nvCxnSpPr>
        <p:spPr>
          <a:xfrm>
            <a:off x="2340246" y="5740812"/>
            <a:ext cx="37557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Immagine che contiene testo, schermata, Carattere, documento&#10;&#10;Il contenuto generato dall'IA potrebbe non essere corretto.">
            <a:extLst>
              <a:ext uri="{FF2B5EF4-FFF2-40B4-BE49-F238E27FC236}">
                <a16:creationId xmlns:a16="http://schemas.microsoft.com/office/drawing/2014/main" id="{BDC409F7-A14A-B6B2-6730-304C4D3AE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5"/>
          <a:stretch/>
        </p:blipFill>
        <p:spPr>
          <a:xfrm>
            <a:off x="2267983" y="917616"/>
            <a:ext cx="6494177" cy="682102"/>
          </a:xfrm>
          <a:prstGeom prst="rect">
            <a:avLst/>
          </a:prstGeom>
        </p:spPr>
      </p:pic>
      <p:pic>
        <p:nvPicPr>
          <p:cNvPr id="5" name="Immagine 4" descr="Immagine che contiene testo, Carattere, schermata, documento&#10;&#10;Il contenuto generato dall'IA potrebbe non essere corretto.">
            <a:extLst>
              <a:ext uri="{FF2B5EF4-FFF2-40B4-BE49-F238E27FC236}">
                <a16:creationId xmlns:a16="http://schemas.microsoft.com/office/drawing/2014/main" id="{AEA1D1E8-2B0C-D6B3-827A-021B6F753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85" y="1580073"/>
            <a:ext cx="6494178" cy="2955971"/>
          </a:xfrm>
          <a:prstGeom prst="rect">
            <a:avLst/>
          </a:prstGeom>
        </p:spPr>
      </p:pic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E1CAA04E-6D66-44D3-0A64-B4C941BDFE2B}"/>
              </a:ext>
            </a:extLst>
          </p:cNvPr>
          <p:cNvCxnSpPr>
            <a:cxnSpLocks/>
          </p:cNvCxnSpPr>
          <p:nvPr/>
        </p:nvCxnSpPr>
        <p:spPr>
          <a:xfrm>
            <a:off x="4355031" y="3316636"/>
            <a:ext cx="4190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FE8CAC79-6744-963A-3261-E1C8335CCFFE}"/>
              </a:ext>
            </a:extLst>
          </p:cNvPr>
          <p:cNvCxnSpPr>
            <a:cxnSpLocks/>
          </p:cNvCxnSpPr>
          <p:nvPr/>
        </p:nvCxnSpPr>
        <p:spPr>
          <a:xfrm>
            <a:off x="2433234" y="3580108"/>
            <a:ext cx="33786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44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9D655-B5BA-FA8F-FC14-A493AB636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78ECDBC0-F0FB-6DE8-D784-30BF85C0B0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"/>
            <a:ext cx="12192000" cy="6850226"/>
          </a:xfrm>
          <a:prstGeom prst="rect">
            <a:avLst/>
          </a:prstGeom>
        </p:spPr>
      </p:pic>
      <p:pic>
        <p:nvPicPr>
          <p:cNvPr id="2" name="Immagine 1" descr="Immagine che contiene testo, schermata, Carattere, documento&#10;&#10;Il contenuto generato dall'IA potrebbe non essere corretto.">
            <a:extLst>
              <a:ext uri="{FF2B5EF4-FFF2-40B4-BE49-F238E27FC236}">
                <a16:creationId xmlns:a16="http://schemas.microsoft.com/office/drawing/2014/main" id="{395AFD6C-9D2B-023D-1F51-995C814C1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01" y="796008"/>
            <a:ext cx="8655998" cy="3999668"/>
          </a:xfrm>
          <a:prstGeom prst="rect">
            <a:avLst/>
          </a:prstGeom>
        </p:spPr>
      </p:pic>
      <p:cxnSp>
        <p:nvCxnSpPr>
          <p:cNvPr id="76" name="Connettore 1 75">
            <a:extLst>
              <a:ext uri="{FF2B5EF4-FFF2-40B4-BE49-F238E27FC236}">
                <a16:creationId xmlns:a16="http://schemas.microsoft.com/office/drawing/2014/main" id="{5EB52BB5-0124-DC3C-12E0-4D41ABC3BE3D}"/>
              </a:ext>
            </a:extLst>
          </p:cNvPr>
          <p:cNvCxnSpPr/>
          <p:nvPr/>
        </p:nvCxnSpPr>
        <p:spPr>
          <a:xfrm>
            <a:off x="8741044" y="3642102"/>
            <a:ext cx="13483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1 80">
            <a:extLst>
              <a:ext uri="{FF2B5EF4-FFF2-40B4-BE49-F238E27FC236}">
                <a16:creationId xmlns:a16="http://schemas.microsoft.com/office/drawing/2014/main" id="{665362B6-AA59-4221-B95C-06898E5B322B}"/>
              </a:ext>
            </a:extLst>
          </p:cNvPr>
          <p:cNvCxnSpPr/>
          <p:nvPr/>
        </p:nvCxnSpPr>
        <p:spPr>
          <a:xfrm>
            <a:off x="1952786" y="4014061"/>
            <a:ext cx="23712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1 84">
            <a:extLst>
              <a:ext uri="{FF2B5EF4-FFF2-40B4-BE49-F238E27FC236}">
                <a16:creationId xmlns:a16="http://schemas.microsoft.com/office/drawing/2014/main" id="{14125CBF-86CD-976D-D3AC-E4E632BB2F25}"/>
              </a:ext>
            </a:extLst>
          </p:cNvPr>
          <p:cNvCxnSpPr/>
          <p:nvPr/>
        </p:nvCxnSpPr>
        <p:spPr>
          <a:xfrm>
            <a:off x="2448732" y="4401519"/>
            <a:ext cx="21852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1 88">
            <a:extLst>
              <a:ext uri="{FF2B5EF4-FFF2-40B4-BE49-F238E27FC236}">
                <a16:creationId xmlns:a16="http://schemas.microsoft.com/office/drawing/2014/main" id="{A8AE1B66-CFEE-5DE6-8DC2-CA9EFAC86663}"/>
              </a:ext>
            </a:extLst>
          </p:cNvPr>
          <p:cNvCxnSpPr/>
          <p:nvPr/>
        </p:nvCxnSpPr>
        <p:spPr>
          <a:xfrm>
            <a:off x="7470184" y="4386021"/>
            <a:ext cx="27122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1 90">
            <a:extLst>
              <a:ext uri="{FF2B5EF4-FFF2-40B4-BE49-F238E27FC236}">
                <a16:creationId xmlns:a16="http://schemas.microsoft.com/office/drawing/2014/main" id="{A258715D-6C93-5669-95BA-E9D9F901B315}"/>
              </a:ext>
            </a:extLst>
          </p:cNvPr>
          <p:cNvCxnSpPr/>
          <p:nvPr/>
        </p:nvCxnSpPr>
        <p:spPr>
          <a:xfrm>
            <a:off x="1952786" y="4764680"/>
            <a:ext cx="35026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C6BC2060-CB84-5F8E-711B-49B29665C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01" y="225384"/>
            <a:ext cx="8701298" cy="5500821"/>
          </a:xfrm>
          <a:prstGeom prst="rect">
            <a:avLst/>
          </a:prstGeom>
        </p:spPr>
      </p:pic>
      <p:cxnSp>
        <p:nvCxnSpPr>
          <p:cNvPr id="93" name="Connettore 1 92">
            <a:extLst>
              <a:ext uri="{FF2B5EF4-FFF2-40B4-BE49-F238E27FC236}">
                <a16:creationId xmlns:a16="http://schemas.microsoft.com/office/drawing/2014/main" id="{D196A3C2-7DB7-114B-0E69-61A53AC576B0}"/>
              </a:ext>
            </a:extLst>
          </p:cNvPr>
          <p:cNvCxnSpPr/>
          <p:nvPr/>
        </p:nvCxnSpPr>
        <p:spPr>
          <a:xfrm>
            <a:off x="1978617" y="1983783"/>
            <a:ext cx="82296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1 94">
            <a:extLst>
              <a:ext uri="{FF2B5EF4-FFF2-40B4-BE49-F238E27FC236}">
                <a16:creationId xmlns:a16="http://schemas.microsoft.com/office/drawing/2014/main" id="{7683DB3E-1277-2168-243F-790F59D1A2DD}"/>
              </a:ext>
            </a:extLst>
          </p:cNvPr>
          <p:cNvCxnSpPr/>
          <p:nvPr/>
        </p:nvCxnSpPr>
        <p:spPr>
          <a:xfrm>
            <a:off x="1952786" y="2340244"/>
            <a:ext cx="82296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1 96">
            <a:extLst>
              <a:ext uri="{FF2B5EF4-FFF2-40B4-BE49-F238E27FC236}">
                <a16:creationId xmlns:a16="http://schemas.microsoft.com/office/drawing/2014/main" id="{6E5DE3CA-7920-C25A-DF5C-3167ACD48A1B}"/>
              </a:ext>
            </a:extLst>
          </p:cNvPr>
          <p:cNvCxnSpPr/>
          <p:nvPr/>
        </p:nvCxnSpPr>
        <p:spPr>
          <a:xfrm>
            <a:off x="1978617" y="2718352"/>
            <a:ext cx="6096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1 98">
            <a:extLst>
              <a:ext uri="{FF2B5EF4-FFF2-40B4-BE49-F238E27FC236}">
                <a16:creationId xmlns:a16="http://schemas.microsoft.com/office/drawing/2014/main" id="{4C1373A2-5167-E948-76E5-DCB65CC7402E}"/>
              </a:ext>
            </a:extLst>
          </p:cNvPr>
          <p:cNvCxnSpPr/>
          <p:nvPr/>
        </p:nvCxnSpPr>
        <p:spPr>
          <a:xfrm>
            <a:off x="8446576" y="3084280"/>
            <a:ext cx="17616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1 100">
            <a:extLst>
              <a:ext uri="{FF2B5EF4-FFF2-40B4-BE49-F238E27FC236}">
                <a16:creationId xmlns:a16="http://schemas.microsoft.com/office/drawing/2014/main" id="{202967D1-940A-757A-5DAB-C43299067CDF}"/>
              </a:ext>
            </a:extLst>
          </p:cNvPr>
          <p:cNvCxnSpPr/>
          <p:nvPr/>
        </p:nvCxnSpPr>
        <p:spPr>
          <a:xfrm>
            <a:off x="3750588" y="4215538"/>
            <a:ext cx="29446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06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05170-571D-E8E5-4077-5165034F3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B8EEEEC2-1226-3DB6-00E0-9A3A629465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"/>
            <a:ext cx="12192000" cy="6850226"/>
          </a:xfrm>
          <a:prstGeom prst="rect">
            <a:avLst/>
          </a:prstGeom>
        </p:spPr>
      </p:pic>
      <p:pic>
        <p:nvPicPr>
          <p:cNvPr id="4" name="Immagine 3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5CCF7962-CBFD-0FFC-CB78-19BC831A0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25" y="0"/>
            <a:ext cx="8072859" cy="4825157"/>
          </a:xfrm>
          <a:prstGeom prst="rect">
            <a:avLst/>
          </a:prstGeom>
        </p:spPr>
      </p:pic>
      <p:pic>
        <p:nvPicPr>
          <p:cNvPr id="6" name="Immagine 5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3427AFD5-2CC7-1DEE-B72B-BCEDD0C82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62"/>
          <a:stretch/>
        </p:blipFill>
        <p:spPr>
          <a:xfrm>
            <a:off x="2186850" y="4778663"/>
            <a:ext cx="8060334" cy="1493465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9505A29D-BF22-E007-F0C2-6E9E625995AA}"/>
              </a:ext>
            </a:extLst>
          </p:cNvPr>
          <p:cNvCxnSpPr/>
          <p:nvPr/>
        </p:nvCxnSpPr>
        <p:spPr>
          <a:xfrm>
            <a:off x="4695986" y="1596325"/>
            <a:ext cx="14000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3487CFB3-597D-BC1C-997A-5013771EC9C2}"/>
              </a:ext>
            </a:extLst>
          </p:cNvPr>
          <p:cNvCxnSpPr/>
          <p:nvPr/>
        </p:nvCxnSpPr>
        <p:spPr>
          <a:xfrm>
            <a:off x="4556502" y="1952786"/>
            <a:ext cx="40140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F4C80014-14BE-2A49-C1FA-4B843183312A}"/>
              </a:ext>
            </a:extLst>
          </p:cNvPr>
          <p:cNvCxnSpPr/>
          <p:nvPr/>
        </p:nvCxnSpPr>
        <p:spPr>
          <a:xfrm>
            <a:off x="8803039" y="2975675"/>
            <a:ext cx="12708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F256F7F6-EC77-720F-4BA8-4BE5D20C1098}"/>
              </a:ext>
            </a:extLst>
          </p:cNvPr>
          <p:cNvCxnSpPr/>
          <p:nvPr/>
        </p:nvCxnSpPr>
        <p:spPr>
          <a:xfrm>
            <a:off x="2371241" y="3320514"/>
            <a:ext cx="40605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FC2D62F6-F5C3-76E5-EB73-1E17C2D6DA5C}"/>
              </a:ext>
            </a:extLst>
          </p:cNvPr>
          <p:cNvCxnSpPr/>
          <p:nvPr/>
        </p:nvCxnSpPr>
        <p:spPr>
          <a:xfrm>
            <a:off x="8524069" y="4370522"/>
            <a:ext cx="1447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3447DBC6-16E4-F6F9-1DFF-63C80F5FA3E6}"/>
              </a:ext>
            </a:extLst>
          </p:cNvPr>
          <p:cNvCxnSpPr/>
          <p:nvPr/>
        </p:nvCxnSpPr>
        <p:spPr>
          <a:xfrm>
            <a:off x="2371241" y="4747667"/>
            <a:ext cx="67417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A297115E-4B58-41FD-4322-8D3AC0C8F776}"/>
              </a:ext>
            </a:extLst>
          </p:cNvPr>
          <p:cNvCxnSpPr/>
          <p:nvPr/>
        </p:nvCxnSpPr>
        <p:spPr>
          <a:xfrm>
            <a:off x="8803039" y="5517397"/>
            <a:ext cx="12146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CF088DB3-1C6A-1FC7-3DD8-95A48E72CE78}"/>
              </a:ext>
            </a:extLst>
          </p:cNvPr>
          <p:cNvCxnSpPr/>
          <p:nvPr/>
        </p:nvCxnSpPr>
        <p:spPr>
          <a:xfrm>
            <a:off x="2665709" y="5842861"/>
            <a:ext cx="73771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E615F48B-BCA0-C894-3E2C-C9E2789F736B}"/>
              </a:ext>
            </a:extLst>
          </p:cNvPr>
          <p:cNvCxnSpPr/>
          <p:nvPr/>
        </p:nvCxnSpPr>
        <p:spPr>
          <a:xfrm>
            <a:off x="2262754" y="6179140"/>
            <a:ext cx="2634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magine 33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0C039996-2E3E-6412-9B41-F074E5ADE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>
          <a:xfrm>
            <a:off x="2865844" y="0"/>
            <a:ext cx="6544513" cy="6769434"/>
          </a:xfrm>
          <a:prstGeom prst="rect">
            <a:avLst/>
          </a:prstGeom>
        </p:spPr>
      </p:pic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B56E4C7E-65FE-974B-F4E3-3DFDC508EAC7}"/>
              </a:ext>
            </a:extLst>
          </p:cNvPr>
          <p:cNvCxnSpPr/>
          <p:nvPr/>
        </p:nvCxnSpPr>
        <p:spPr>
          <a:xfrm>
            <a:off x="6661583" y="2203321"/>
            <a:ext cx="24620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C8CC92C9-8AD6-AABD-50F8-BA4D8330D859}"/>
              </a:ext>
            </a:extLst>
          </p:cNvPr>
          <p:cNvCxnSpPr/>
          <p:nvPr/>
        </p:nvCxnSpPr>
        <p:spPr>
          <a:xfrm>
            <a:off x="3006671" y="2490069"/>
            <a:ext cx="34251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02980FFB-3526-8A7B-BE0A-594171740770}"/>
              </a:ext>
            </a:extLst>
          </p:cNvPr>
          <p:cNvCxnSpPr>
            <a:cxnSpLocks/>
          </p:cNvCxnSpPr>
          <p:nvPr/>
        </p:nvCxnSpPr>
        <p:spPr>
          <a:xfrm>
            <a:off x="4231041" y="3874576"/>
            <a:ext cx="11649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>
            <a:extLst>
              <a:ext uri="{FF2B5EF4-FFF2-40B4-BE49-F238E27FC236}">
                <a16:creationId xmlns:a16="http://schemas.microsoft.com/office/drawing/2014/main" id="{A1442EA9-7C37-4A76-DADC-4E5E869E6ECA}"/>
              </a:ext>
            </a:extLst>
          </p:cNvPr>
          <p:cNvCxnSpPr/>
          <p:nvPr/>
        </p:nvCxnSpPr>
        <p:spPr>
          <a:xfrm>
            <a:off x="2960177" y="4169044"/>
            <a:ext cx="1255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>
            <a:extLst>
              <a:ext uri="{FF2B5EF4-FFF2-40B4-BE49-F238E27FC236}">
                <a16:creationId xmlns:a16="http://schemas.microsoft.com/office/drawing/2014/main" id="{52574A76-EE8C-7EB9-5AEF-B0B8FA593FDB}"/>
              </a:ext>
            </a:extLst>
          </p:cNvPr>
          <p:cNvCxnSpPr/>
          <p:nvPr/>
        </p:nvCxnSpPr>
        <p:spPr>
          <a:xfrm>
            <a:off x="2975675" y="4716671"/>
            <a:ext cx="59823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>
            <a:extLst>
              <a:ext uri="{FF2B5EF4-FFF2-40B4-BE49-F238E27FC236}">
                <a16:creationId xmlns:a16="http://schemas.microsoft.com/office/drawing/2014/main" id="{E6B45381-3D35-2D28-F9AD-4ED35499BEE1}"/>
              </a:ext>
            </a:extLst>
          </p:cNvPr>
          <p:cNvCxnSpPr/>
          <p:nvPr/>
        </p:nvCxnSpPr>
        <p:spPr>
          <a:xfrm>
            <a:off x="5594888" y="4990454"/>
            <a:ext cx="35287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>
            <a:extLst>
              <a:ext uri="{FF2B5EF4-FFF2-40B4-BE49-F238E27FC236}">
                <a16:creationId xmlns:a16="http://schemas.microsoft.com/office/drawing/2014/main" id="{41F6D6DA-9BB2-CF19-75C3-0ADA4A0FC893}"/>
              </a:ext>
            </a:extLst>
          </p:cNvPr>
          <p:cNvCxnSpPr/>
          <p:nvPr/>
        </p:nvCxnSpPr>
        <p:spPr>
          <a:xfrm>
            <a:off x="2991173" y="5284923"/>
            <a:ext cx="62409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>
            <a:extLst>
              <a:ext uri="{FF2B5EF4-FFF2-40B4-BE49-F238E27FC236}">
                <a16:creationId xmlns:a16="http://schemas.microsoft.com/office/drawing/2014/main" id="{3E7434EF-795E-CEE6-FE2E-850F57D95EBF}"/>
              </a:ext>
            </a:extLst>
          </p:cNvPr>
          <p:cNvCxnSpPr/>
          <p:nvPr/>
        </p:nvCxnSpPr>
        <p:spPr>
          <a:xfrm>
            <a:off x="3006671" y="5571889"/>
            <a:ext cx="61169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>
            <a:extLst>
              <a:ext uri="{FF2B5EF4-FFF2-40B4-BE49-F238E27FC236}">
                <a16:creationId xmlns:a16="http://schemas.microsoft.com/office/drawing/2014/main" id="{86059D05-D553-B4EE-44B4-0B0EC7331542}"/>
              </a:ext>
            </a:extLst>
          </p:cNvPr>
          <p:cNvCxnSpPr/>
          <p:nvPr/>
        </p:nvCxnSpPr>
        <p:spPr>
          <a:xfrm>
            <a:off x="2960177" y="5858359"/>
            <a:ext cx="13948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magine 53" descr="Immagine che contiene testo, schermata, Carattere, documento&#10;&#10;Il contenuto generato dall'IA potrebbe non essere corretto.">
            <a:extLst>
              <a:ext uri="{FF2B5EF4-FFF2-40B4-BE49-F238E27FC236}">
                <a16:creationId xmlns:a16="http://schemas.microsoft.com/office/drawing/2014/main" id="{801AB3A3-19F7-1B40-A8EB-48FAC731F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41" y="1363445"/>
            <a:ext cx="7555619" cy="3699648"/>
          </a:xfrm>
          <a:prstGeom prst="rect">
            <a:avLst/>
          </a:prstGeom>
        </p:spPr>
      </p:pic>
      <p:cxnSp>
        <p:nvCxnSpPr>
          <p:cNvPr id="56" name="Connettore 1 55">
            <a:extLst>
              <a:ext uri="{FF2B5EF4-FFF2-40B4-BE49-F238E27FC236}">
                <a16:creationId xmlns:a16="http://schemas.microsoft.com/office/drawing/2014/main" id="{B2F8DF5B-A2F7-7585-1F58-0ECB9A7544E2}"/>
              </a:ext>
            </a:extLst>
          </p:cNvPr>
          <p:cNvCxnSpPr/>
          <p:nvPr/>
        </p:nvCxnSpPr>
        <p:spPr>
          <a:xfrm>
            <a:off x="5873860" y="2706025"/>
            <a:ext cx="38539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>
            <a:extLst>
              <a:ext uri="{FF2B5EF4-FFF2-40B4-BE49-F238E27FC236}">
                <a16:creationId xmlns:a16="http://schemas.microsoft.com/office/drawing/2014/main" id="{A0412886-078B-6788-1354-5FD8F3622FA0}"/>
              </a:ext>
            </a:extLst>
          </p:cNvPr>
          <p:cNvCxnSpPr/>
          <p:nvPr/>
        </p:nvCxnSpPr>
        <p:spPr>
          <a:xfrm>
            <a:off x="3657601" y="3022169"/>
            <a:ext cx="13948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59">
            <a:extLst>
              <a:ext uri="{FF2B5EF4-FFF2-40B4-BE49-F238E27FC236}">
                <a16:creationId xmlns:a16="http://schemas.microsoft.com/office/drawing/2014/main" id="{3C049F46-3101-2C61-CDB5-F8DE70BF7BE9}"/>
              </a:ext>
            </a:extLst>
          </p:cNvPr>
          <p:cNvCxnSpPr/>
          <p:nvPr/>
        </p:nvCxnSpPr>
        <p:spPr>
          <a:xfrm>
            <a:off x="6338808" y="3351510"/>
            <a:ext cx="111587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1 61">
            <a:extLst>
              <a:ext uri="{FF2B5EF4-FFF2-40B4-BE49-F238E27FC236}">
                <a16:creationId xmlns:a16="http://schemas.microsoft.com/office/drawing/2014/main" id="{C2411C1A-DADB-6331-5F64-DB9A1974CD96}"/>
              </a:ext>
            </a:extLst>
          </p:cNvPr>
          <p:cNvCxnSpPr/>
          <p:nvPr/>
        </p:nvCxnSpPr>
        <p:spPr>
          <a:xfrm>
            <a:off x="6661583" y="3983064"/>
            <a:ext cx="97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0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2EA8C-932D-3B10-3A2D-D116BBB86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8A65B472-1286-46C8-3F87-D4AF09FDA4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88"/>
            <a:ext cx="12192000" cy="685022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B11C2B1-BBC8-EB2A-31AC-91F1EB288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3" y="1109101"/>
            <a:ext cx="11785105" cy="4616047"/>
          </a:xfrm>
          <a:prstGeom prst="rect">
            <a:avLst/>
          </a:prstGeom>
        </p:spPr>
      </p:pic>
      <p:pic>
        <p:nvPicPr>
          <p:cNvPr id="6" name="Immagine 5" descr="Immagine che contiene testo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D92AA2E2-7F0D-5FB9-CFD6-F8B4E8A2F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3" y="1852671"/>
            <a:ext cx="11700355" cy="2325070"/>
          </a:xfrm>
          <a:prstGeom prst="rect">
            <a:avLst/>
          </a:prstGeom>
        </p:spPr>
      </p:pic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564FB54E-43EA-4ECF-83FB-69110709C2CD}"/>
              </a:ext>
            </a:extLst>
          </p:cNvPr>
          <p:cNvCxnSpPr/>
          <p:nvPr/>
        </p:nvCxnSpPr>
        <p:spPr>
          <a:xfrm>
            <a:off x="7237708" y="2944678"/>
            <a:ext cx="32081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F31D020C-39AD-2964-B1F9-2057A08A5FF8}"/>
              </a:ext>
            </a:extLst>
          </p:cNvPr>
          <p:cNvCxnSpPr/>
          <p:nvPr/>
        </p:nvCxnSpPr>
        <p:spPr>
          <a:xfrm>
            <a:off x="5935851" y="2386739"/>
            <a:ext cx="43085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testo, Carattere, schermata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059404F7-ECD3-5E07-6E33-2B81E4C55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37" y="425955"/>
            <a:ext cx="9756125" cy="5649380"/>
          </a:xfrm>
          <a:prstGeom prst="rect">
            <a:avLst/>
          </a:prstGeom>
        </p:spPr>
      </p:pic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D46A2B29-4A21-DD92-E1F5-5A08A5BDE861}"/>
              </a:ext>
            </a:extLst>
          </p:cNvPr>
          <p:cNvCxnSpPr/>
          <p:nvPr/>
        </p:nvCxnSpPr>
        <p:spPr>
          <a:xfrm>
            <a:off x="4169045" y="883403"/>
            <a:ext cx="63388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219E8966-0176-87FB-D2BD-C384D72A2F98}"/>
              </a:ext>
            </a:extLst>
          </p:cNvPr>
          <p:cNvCxnSpPr/>
          <p:nvPr/>
        </p:nvCxnSpPr>
        <p:spPr>
          <a:xfrm>
            <a:off x="1689316" y="1348352"/>
            <a:ext cx="53314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E8B8F617-6FC9-EF31-4A70-2018707D7E1F}"/>
              </a:ext>
            </a:extLst>
          </p:cNvPr>
          <p:cNvCxnSpPr/>
          <p:nvPr/>
        </p:nvCxnSpPr>
        <p:spPr>
          <a:xfrm>
            <a:off x="4262037" y="3642101"/>
            <a:ext cx="62303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D612649E-369E-AA20-7640-C08F353F276C}"/>
              </a:ext>
            </a:extLst>
          </p:cNvPr>
          <p:cNvCxnSpPr/>
          <p:nvPr/>
        </p:nvCxnSpPr>
        <p:spPr>
          <a:xfrm>
            <a:off x="1689316" y="4115749"/>
            <a:ext cx="60443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EB4956C0-D57A-A5D5-419D-2C57E65C702B}"/>
              </a:ext>
            </a:extLst>
          </p:cNvPr>
          <p:cNvCxnSpPr/>
          <p:nvPr/>
        </p:nvCxnSpPr>
        <p:spPr>
          <a:xfrm>
            <a:off x="7935133" y="5052447"/>
            <a:ext cx="25262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D7CE9A1E-9DB4-A926-1E0A-BA4A7E9230A4}"/>
              </a:ext>
            </a:extLst>
          </p:cNvPr>
          <p:cNvCxnSpPr/>
          <p:nvPr/>
        </p:nvCxnSpPr>
        <p:spPr>
          <a:xfrm>
            <a:off x="5098944" y="5966847"/>
            <a:ext cx="42620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46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836F9-FF0D-87BD-E71E-84B993A13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ED0F8292-334C-4342-05D4-88011D0CC0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7"/>
            <a:ext cx="12192000" cy="6850226"/>
          </a:xfrm>
          <a:prstGeom prst="rect">
            <a:avLst/>
          </a:prstGeom>
        </p:spPr>
      </p:pic>
      <p:pic>
        <p:nvPicPr>
          <p:cNvPr id="5" name="Immagine 4" descr="Immagine che contiene testo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0E25D0A6-F56B-E8B3-3524-A54CFDFA9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4" y="266481"/>
            <a:ext cx="11309047" cy="2223146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1A540479-37FA-F720-1669-DF71FE6FAFEE}"/>
              </a:ext>
            </a:extLst>
          </p:cNvPr>
          <p:cNvCxnSpPr/>
          <p:nvPr/>
        </p:nvCxnSpPr>
        <p:spPr>
          <a:xfrm>
            <a:off x="4897465" y="759416"/>
            <a:ext cx="43705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60E21B98-2947-EB1D-D7BE-5767F3AAD40D}"/>
              </a:ext>
            </a:extLst>
          </p:cNvPr>
          <p:cNvCxnSpPr/>
          <p:nvPr/>
        </p:nvCxnSpPr>
        <p:spPr>
          <a:xfrm>
            <a:off x="5083445" y="1275165"/>
            <a:ext cx="60288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9059EA4E-082C-2A9D-017D-E86491CC5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5" y="2752220"/>
            <a:ext cx="11309047" cy="3454851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17CC9293-DDF7-3905-FDA1-155D662DDD74}"/>
              </a:ext>
            </a:extLst>
          </p:cNvPr>
          <p:cNvGrpSpPr/>
          <p:nvPr/>
        </p:nvGrpSpPr>
        <p:grpSpPr>
          <a:xfrm>
            <a:off x="1963117" y="152523"/>
            <a:ext cx="7862808" cy="6438996"/>
            <a:chOff x="1079714" y="20266"/>
            <a:chExt cx="9989838" cy="8209644"/>
          </a:xfrm>
        </p:grpSpPr>
        <p:pic>
          <p:nvPicPr>
            <p:cNvPr id="16" name="Immagine 15" descr="Immagine che contiene testo, Carattere, schermata, bianco&#10;&#10;Il contenuto generato dall'IA potrebbe non essere corretto.">
              <a:extLst>
                <a:ext uri="{FF2B5EF4-FFF2-40B4-BE49-F238E27FC236}">
                  <a16:creationId xmlns:a16="http://schemas.microsoft.com/office/drawing/2014/main" id="{287BF3F5-1520-3123-F723-E3E50B1CE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714" y="20266"/>
              <a:ext cx="9989838" cy="3948974"/>
            </a:xfrm>
            <a:prstGeom prst="rect">
              <a:avLst/>
            </a:prstGeom>
          </p:spPr>
        </p:pic>
        <p:pic>
          <p:nvPicPr>
            <p:cNvPr id="14" name="Immagine 13" descr="Immagine che contiene testo, Carattere, schermata, documento&#10;&#10;Il contenuto generato dall'IA potrebbe non essere corretto.">
              <a:extLst>
                <a:ext uri="{FF2B5EF4-FFF2-40B4-BE49-F238E27FC236}">
                  <a16:creationId xmlns:a16="http://schemas.microsoft.com/office/drawing/2014/main" id="{08ADADB5-D699-B863-0C28-B77F78268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624" y="3823276"/>
              <a:ext cx="9914927" cy="4406634"/>
            </a:xfrm>
            <a:prstGeom prst="rect">
              <a:avLst/>
            </a:prstGeom>
          </p:spPr>
        </p:pic>
      </p:grp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9F718235-9F30-700D-7BEC-E58BB12E3E69}"/>
              </a:ext>
            </a:extLst>
          </p:cNvPr>
          <p:cNvCxnSpPr/>
          <p:nvPr/>
        </p:nvCxnSpPr>
        <p:spPr>
          <a:xfrm>
            <a:off x="4029560" y="511444"/>
            <a:ext cx="30221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EA8A048B-57A0-8948-38A8-2B418BE396FC}"/>
              </a:ext>
            </a:extLst>
          </p:cNvPr>
          <p:cNvCxnSpPr/>
          <p:nvPr/>
        </p:nvCxnSpPr>
        <p:spPr>
          <a:xfrm>
            <a:off x="2417737" y="4649492"/>
            <a:ext cx="69742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9BA7CC1D-161F-A1A2-62B7-6D7C0CE3F885}"/>
              </a:ext>
            </a:extLst>
          </p:cNvPr>
          <p:cNvCxnSpPr/>
          <p:nvPr/>
        </p:nvCxnSpPr>
        <p:spPr>
          <a:xfrm>
            <a:off x="2433234" y="5021451"/>
            <a:ext cx="23557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3B20F25A-2DA4-1DA9-81C9-B361AA4C3C54}"/>
              </a:ext>
            </a:extLst>
          </p:cNvPr>
          <p:cNvCxnSpPr/>
          <p:nvPr/>
        </p:nvCxnSpPr>
        <p:spPr>
          <a:xfrm>
            <a:off x="3239146" y="6106332"/>
            <a:ext cx="13948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53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E6683-408D-D388-0DF5-7A98DB1A0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ACA10394-B812-2EEB-8353-18EF5A6111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7"/>
            <a:ext cx="12192000" cy="6850226"/>
          </a:xfrm>
          <a:prstGeom prst="rect">
            <a:avLst/>
          </a:prstGeom>
        </p:spPr>
      </p:pic>
      <p:pic>
        <p:nvPicPr>
          <p:cNvPr id="4" name="Immagine 3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2C234CA3-DC8C-5E53-CFFF-4D39FE9CD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505" y="74907"/>
            <a:ext cx="6651295" cy="6779205"/>
          </a:xfrm>
          <a:prstGeom prst="rect">
            <a:avLst/>
          </a:prstGeom>
        </p:spPr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90004FBB-FC90-4C72-368A-00D5EAAECD75}"/>
              </a:ext>
            </a:extLst>
          </p:cNvPr>
          <p:cNvCxnSpPr/>
          <p:nvPr/>
        </p:nvCxnSpPr>
        <p:spPr>
          <a:xfrm>
            <a:off x="5579390" y="2309247"/>
            <a:ext cx="9298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35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forniture per ufficio, penna, Strumento per ufficio, Prodotti generali&#10;&#10;Il contenuto generato dall'IA potrebbe non essere corretto.">
            <a:extLst>
              <a:ext uri="{FF2B5EF4-FFF2-40B4-BE49-F238E27FC236}">
                <a16:creationId xmlns:a16="http://schemas.microsoft.com/office/drawing/2014/main" id="{F0A14B4A-4CDE-1EEB-D353-23846C5FC6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42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464D746-E708-EDEF-D3AB-EE790C054452}"/>
              </a:ext>
            </a:extLst>
          </p:cNvPr>
          <p:cNvSpPr txBox="1"/>
          <p:nvPr/>
        </p:nvSpPr>
        <p:spPr>
          <a:xfrm>
            <a:off x="0" y="575422"/>
            <a:ext cx="1197864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600" dirty="0">
                <a:solidFill>
                  <a:srgbClr val="2F305C"/>
                </a:solidFill>
              </a:rPr>
              <a:t>Gli interventi bariatrici laparoscopici possono essere associati ad un </a:t>
            </a:r>
            <a:r>
              <a:rPr lang="it-IT" sz="2600" b="1" dirty="0">
                <a:solidFill>
                  <a:srgbClr val="2F305C"/>
                </a:solidFill>
              </a:rPr>
              <a:t>intenso dolore post-operatorio</a:t>
            </a:r>
            <a:r>
              <a:rPr lang="it-IT" sz="2600" dirty="0">
                <a:solidFill>
                  <a:srgbClr val="2F305C"/>
                </a:solidFill>
              </a:rPr>
              <a:t> e quindi alla necessità dell’uso di oppioidi per un trattamento adeguato</a:t>
            </a:r>
          </a:p>
          <a:p>
            <a:pPr algn="just"/>
            <a:endParaRPr lang="it-IT" sz="2600" dirty="0">
              <a:solidFill>
                <a:srgbClr val="2F305C"/>
              </a:solidFill>
            </a:endParaRPr>
          </a:p>
          <a:p>
            <a:pPr algn="just"/>
            <a:r>
              <a:rPr lang="it-IT" sz="2600" dirty="0">
                <a:solidFill>
                  <a:srgbClr val="2F305C"/>
                </a:solidFill>
              </a:rPr>
              <a:t>Gli </a:t>
            </a:r>
            <a:r>
              <a:rPr lang="it-IT" sz="2600" b="1" dirty="0">
                <a:solidFill>
                  <a:srgbClr val="2F305C"/>
                </a:solidFill>
              </a:rPr>
              <a:t>oppioidi</a:t>
            </a:r>
            <a:r>
              <a:rPr lang="it-IT" sz="2600" dirty="0">
                <a:solidFill>
                  <a:srgbClr val="2F305C"/>
                </a:solidFill>
              </a:rPr>
              <a:t> hanno effetti come </a:t>
            </a:r>
            <a:r>
              <a:rPr lang="it-IT" sz="2600" b="1" dirty="0">
                <a:solidFill>
                  <a:srgbClr val="2F305C"/>
                </a:solidFill>
              </a:rPr>
              <a:t>depressione respiratoria, stitichezza, nausea, vomito </a:t>
            </a:r>
            <a:r>
              <a:rPr lang="it-IT" sz="2600" dirty="0">
                <a:solidFill>
                  <a:srgbClr val="2F305C"/>
                </a:solidFill>
              </a:rPr>
              <a:t>particolarmente indesiderati nei pazienti affetti da obesità sottoposti a chirurgia gastrointestinale e temuti in presenza di </a:t>
            </a:r>
            <a:r>
              <a:rPr lang="it-IT" sz="2600" b="1" dirty="0">
                <a:solidFill>
                  <a:srgbClr val="2F305C"/>
                </a:solidFill>
              </a:rPr>
              <a:t>sindrome da apnea ostruttiva nel sonno </a:t>
            </a:r>
          </a:p>
          <a:p>
            <a:pPr algn="just"/>
            <a:endParaRPr lang="it-IT" sz="2600" b="1" dirty="0">
              <a:solidFill>
                <a:srgbClr val="2F305C"/>
              </a:solidFill>
            </a:endParaRPr>
          </a:p>
          <a:p>
            <a:pPr algn="just"/>
            <a:r>
              <a:rPr lang="it-IT" sz="2600" dirty="0">
                <a:solidFill>
                  <a:srgbClr val="2F305C"/>
                </a:solidFill>
              </a:rPr>
              <a:t>Ormai è consolidato il vantaggio di un approccio </a:t>
            </a:r>
            <a:r>
              <a:rPr lang="it-IT" sz="2600" b="1" dirty="0" err="1">
                <a:solidFill>
                  <a:srgbClr val="2F305C"/>
                </a:solidFill>
              </a:rPr>
              <a:t>opioid</a:t>
            </a:r>
            <a:r>
              <a:rPr lang="it-IT" sz="2600" b="1" dirty="0">
                <a:solidFill>
                  <a:srgbClr val="2F305C"/>
                </a:solidFill>
              </a:rPr>
              <a:t>-free (</a:t>
            </a:r>
            <a:r>
              <a:rPr lang="it-IT" sz="2600" b="1" dirty="0" err="1">
                <a:solidFill>
                  <a:srgbClr val="2F305C"/>
                </a:solidFill>
              </a:rPr>
              <a:t>opioid-sparing</a:t>
            </a:r>
            <a:r>
              <a:rPr lang="it-IT" sz="2600" b="1" dirty="0">
                <a:solidFill>
                  <a:srgbClr val="2F305C"/>
                </a:solidFill>
              </a:rPr>
              <a:t>) </a:t>
            </a:r>
            <a:r>
              <a:rPr lang="it-IT" sz="2600" dirty="0">
                <a:solidFill>
                  <a:srgbClr val="2F305C"/>
                </a:solidFill>
              </a:rPr>
              <a:t>per garantire un recupero post-operatorio migliore e più rapido secondo uno schema di </a:t>
            </a:r>
            <a:r>
              <a:rPr lang="it-IT" sz="2600" b="1" dirty="0">
                <a:solidFill>
                  <a:srgbClr val="2F305C"/>
                </a:solidFill>
              </a:rPr>
              <a:t>analgesia multimodale</a:t>
            </a:r>
          </a:p>
          <a:p>
            <a:pPr algn="just"/>
            <a:endParaRPr lang="it-IT" sz="2600" dirty="0">
              <a:solidFill>
                <a:srgbClr val="2F305C"/>
              </a:solidFill>
            </a:endParaRPr>
          </a:p>
          <a:p>
            <a:pPr algn="just"/>
            <a:r>
              <a:rPr lang="it-IT" sz="2600" dirty="0">
                <a:solidFill>
                  <a:srgbClr val="2F305C"/>
                </a:solidFill>
              </a:rPr>
              <a:t>Sono attualmente disponibili diverse opzioni che possono ridurre la necessità di oppioidi, tra cui l’uso di analgesici alternativi come lidocaina, </a:t>
            </a:r>
            <a:r>
              <a:rPr lang="it-IT" sz="2600" dirty="0" err="1">
                <a:solidFill>
                  <a:srgbClr val="2F305C"/>
                </a:solidFill>
              </a:rPr>
              <a:t>ketamina</a:t>
            </a:r>
            <a:r>
              <a:rPr lang="it-IT" sz="2600" dirty="0">
                <a:solidFill>
                  <a:srgbClr val="2F305C"/>
                </a:solidFill>
              </a:rPr>
              <a:t>, magnesio, </a:t>
            </a:r>
            <a:r>
              <a:rPr lang="it-IT" sz="2600" dirty="0" err="1">
                <a:solidFill>
                  <a:srgbClr val="2F305C"/>
                </a:solidFill>
              </a:rPr>
              <a:t>dexmetedomidina</a:t>
            </a:r>
            <a:r>
              <a:rPr lang="it-IT" sz="2600" dirty="0">
                <a:solidFill>
                  <a:srgbClr val="2F305C"/>
                </a:solidFill>
              </a:rPr>
              <a:t> e le </a:t>
            </a:r>
            <a:r>
              <a:rPr lang="it-IT" sz="2600" b="1" dirty="0">
                <a:solidFill>
                  <a:srgbClr val="2F305C"/>
                </a:solidFill>
              </a:rPr>
              <a:t>tecniche di anestesia loco-regionale: QUALE??</a:t>
            </a:r>
          </a:p>
          <a:p>
            <a:endParaRPr lang="it-IT" sz="2000" b="1" dirty="0">
              <a:solidFill>
                <a:srgbClr val="2F305C"/>
              </a:solidFill>
            </a:endParaRPr>
          </a:p>
          <a:p>
            <a:endParaRPr lang="it-I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9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C63CA-2D01-D2AB-94BC-8E47E5FDE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54C95C11-DC43-D530-8044-BD85CA9646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7"/>
            <a:ext cx="12192000" cy="6850226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ABC78722-F5C3-F943-B3EF-6B84076EED9E}"/>
              </a:ext>
            </a:extLst>
          </p:cNvPr>
          <p:cNvGrpSpPr/>
          <p:nvPr/>
        </p:nvGrpSpPr>
        <p:grpSpPr>
          <a:xfrm>
            <a:off x="156704" y="1228645"/>
            <a:ext cx="11745993" cy="4113053"/>
            <a:chOff x="156704" y="1228645"/>
            <a:chExt cx="11745993" cy="4113053"/>
          </a:xfrm>
        </p:grpSpPr>
        <p:pic>
          <p:nvPicPr>
            <p:cNvPr id="4" name="Immagine 3" descr="Immagine che contiene testo, Carattere, schermata, bianco&#10;&#10;Il contenuto generato dall'IA potrebbe non essere corretto.">
              <a:extLst>
                <a:ext uri="{FF2B5EF4-FFF2-40B4-BE49-F238E27FC236}">
                  <a16:creationId xmlns:a16="http://schemas.microsoft.com/office/drawing/2014/main" id="{73FA781D-7D0B-363A-252E-A4CD32E66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04" y="1228645"/>
              <a:ext cx="11745993" cy="2354261"/>
            </a:xfrm>
            <a:prstGeom prst="rect">
              <a:avLst/>
            </a:prstGeom>
          </p:spPr>
        </p:pic>
        <p:pic>
          <p:nvPicPr>
            <p:cNvPr id="6" name="Immagine 5" descr="Immagine che contiene testo, Carattere, linea, numero&#10;&#10;Il contenuto generato dall'IA potrebbe non essere corretto.">
              <a:extLst>
                <a:ext uri="{FF2B5EF4-FFF2-40B4-BE49-F238E27FC236}">
                  <a16:creationId xmlns:a16="http://schemas.microsoft.com/office/drawing/2014/main" id="{0064D225-315D-F7D7-3380-ED88C7147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4542" y="3429000"/>
              <a:ext cx="5746105" cy="1912698"/>
            </a:xfrm>
            <a:prstGeom prst="rect">
              <a:avLst/>
            </a:prstGeom>
          </p:spPr>
        </p:pic>
        <p:pic>
          <p:nvPicPr>
            <p:cNvPr id="8" name="Immagine 7" descr="Immagine che contiene testo, Carattere, bianco, tipografia&#10;&#10;Il contenuto generato dall'IA potrebbe non essere corretto.">
              <a:extLst>
                <a:ext uri="{FF2B5EF4-FFF2-40B4-BE49-F238E27FC236}">
                  <a16:creationId xmlns:a16="http://schemas.microsoft.com/office/drawing/2014/main" id="{A65DA72B-6CB3-2D18-A56E-ABD0C6C76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673" y="3582906"/>
              <a:ext cx="2907869" cy="1758792"/>
            </a:xfrm>
            <a:prstGeom prst="rect">
              <a:avLst/>
            </a:prstGeom>
          </p:spPr>
        </p:pic>
      </p:grpSp>
      <p:pic>
        <p:nvPicPr>
          <p:cNvPr id="11" name="Immagine 10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050B0C6F-C8C2-AE99-BB9A-D99E70920C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75" y="0"/>
            <a:ext cx="7952049" cy="6861233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3DB007AD-191E-8284-7D51-843626172979}"/>
              </a:ext>
            </a:extLst>
          </p:cNvPr>
          <p:cNvSpPr/>
          <p:nvPr/>
        </p:nvSpPr>
        <p:spPr>
          <a:xfrm>
            <a:off x="2369368" y="1758792"/>
            <a:ext cx="790413" cy="4264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DCFC4C75-B1C7-1917-2A0E-2F2BA16F5168}"/>
              </a:ext>
            </a:extLst>
          </p:cNvPr>
          <p:cNvCxnSpPr>
            <a:cxnSpLocks/>
          </p:cNvCxnSpPr>
          <p:nvPr/>
        </p:nvCxnSpPr>
        <p:spPr>
          <a:xfrm>
            <a:off x="4430278" y="1875295"/>
            <a:ext cx="8713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ED9F81A4-F3E3-5AC7-0B25-7A8F1381C0A6}"/>
              </a:ext>
            </a:extLst>
          </p:cNvPr>
          <p:cNvCxnSpPr/>
          <p:nvPr/>
        </p:nvCxnSpPr>
        <p:spPr>
          <a:xfrm>
            <a:off x="4634672" y="1990165"/>
            <a:ext cx="3872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A8F30ECF-B1EC-7FF7-2A16-07A53740BA66}"/>
              </a:ext>
            </a:extLst>
          </p:cNvPr>
          <p:cNvSpPr/>
          <p:nvPr/>
        </p:nvSpPr>
        <p:spPr>
          <a:xfrm>
            <a:off x="2216075" y="3275094"/>
            <a:ext cx="1065007" cy="3078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6C1A6AE5-5304-D3AE-A039-0BF872FCCBB5}"/>
              </a:ext>
            </a:extLst>
          </p:cNvPr>
          <p:cNvCxnSpPr/>
          <p:nvPr/>
        </p:nvCxnSpPr>
        <p:spPr>
          <a:xfrm>
            <a:off x="4399877" y="3385968"/>
            <a:ext cx="8713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54A8B817-9708-5734-2581-D187BC0B4F0B}"/>
              </a:ext>
            </a:extLst>
          </p:cNvPr>
          <p:cNvCxnSpPr>
            <a:cxnSpLocks/>
          </p:cNvCxnSpPr>
          <p:nvPr/>
        </p:nvCxnSpPr>
        <p:spPr>
          <a:xfrm>
            <a:off x="2216075" y="2560320"/>
            <a:ext cx="10650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C84B36E6-FD47-4A6B-811E-C516922062E6}"/>
              </a:ext>
            </a:extLst>
          </p:cNvPr>
          <p:cNvCxnSpPr/>
          <p:nvPr/>
        </p:nvCxnSpPr>
        <p:spPr>
          <a:xfrm>
            <a:off x="2198103" y="2592592"/>
            <a:ext cx="10650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99A3AB3C-6DDA-504D-4E46-A005DC7E9CED}"/>
              </a:ext>
            </a:extLst>
          </p:cNvPr>
          <p:cNvCxnSpPr/>
          <p:nvPr/>
        </p:nvCxnSpPr>
        <p:spPr>
          <a:xfrm>
            <a:off x="2369368" y="2893807"/>
            <a:ext cx="7904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B614F926-EEF3-5057-2DA8-3313506D2BF8}"/>
              </a:ext>
            </a:extLst>
          </p:cNvPr>
          <p:cNvCxnSpPr/>
          <p:nvPr/>
        </p:nvCxnSpPr>
        <p:spPr>
          <a:xfrm>
            <a:off x="2369368" y="2926080"/>
            <a:ext cx="7904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9FD4A175-F88B-3423-341E-5A222732F41B}"/>
              </a:ext>
            </a:extLst>
          </p:cNvPr>
          <p:cNvCxnSpPr/>
          <p:nvPr/>
        </p:nvCxnSpPr>
        <p:spPr>
          <a:xfrm>
            <a:off x="2216075" y="4001845"/>
            <a:ext cx="10650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521B5C7D-8831-87D5-8CF2-1420DEF3182F}"/>
              </a:ext>
            </a:extLst>
          </p:cNvPr>
          <p:cNvCxnSpPr/>
          <p:nvPr/>
        </p:nvCxnSpPr>
        <p:spPr>
          <a:xfrm>
            <a:off x="2216075" y="4034117"/>
            <a:ext cx="10650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82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8C8CD-0C90-03D0-FEB3-7C82991B5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uzzle&#10;&#10;Il contenuto generato dall'IA potrebbe non essere corretto.">
            <a:extLst>
              <a:ext uri="{FF2B5EF4-FFF2-40B4-BE49-F238E27FC236}">
                <a16:creationId xmlns:a16="http://schemas.microsoft.com/office/drawing/2014/main" id="{2C3DE5BC-57FD-6D9F-988C-3E4B9AF77B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 b="179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BB3F5F-5CA2-2F53-86FC-6F41DDD41B3D}"/>
              </a:ext>
            </a:extLst>
          </p:cNvPr>
          <p:cNvSpPr txBox="1"/>
          <p:nvPr/>
        </p:nvSpPr>
        <p:spPr>
          <a:xfrm>
            <a:off x="229498" y="462579"/>
            <a:ext cx="1196250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600" dirty="0">
                <a:solidFill>
                  <a:srgbClr val="2F305C"/>
                </a:solidFill>
              </a:rPr>
              <a:t>I pazienti con obesità presentano un </a:t>
            </a:r>
            <a:r>
              <a:rPr lang="it-IT" sz="2600" b="1" dirty="0">
                <a:solidFill>
                  <a:srgbClr val="2F305C"/>
                </a:solidFill>
              </a:rPr>
              <a:t>rischio maggiore di complicanze polmonari</a:t>
            </a:r>
          </a:p>
          <a:p>
            <a:pPr algn="just"/>
            <a:endParaRPr lang="it-IT" sz="2600" dirty="0">
              <a:solidFill>
                <a:srgbClr val="2F305C"/>
              </a:solidFill>
            </a:endParaRPr>
          </a:p>
          <a:p>
            <a:pPr algn="just"/>
            <a:r>
              <a:rPr lang="it-IT" sz="2600" dirty="0">
                <a:solidFill>
                  <a:srgbClr val="2F305C"/>
                </a:solidFill>
              </a:rPr>
              <a:t>Attualmente il trattamento con </a:t>
            </a:r>
            <a:r>
              <a:rPr lang="it-IT" sz="2600" b="1" dirty="0">
                <a:solidFill>
                  <a:srgbClr val="2F305C"/>
                </a:solidFill>
              </a:rPr>
              <a:t>NIV (CPAP) </a:t>
            </a:r>
            <a:r>
              <a:rPr lang="it-IT" sz="2600" dirty="0">
                <a:solidFill>
                  <a:srgbClr val="2F305C"/>
                </a:solidFill>
              </a:rPr>
              <a:t>è indicato solo in caso di </a:t>
            </a:r>
            <a:r>
              <a:rPr lang="it-IT" sz="2600" b="1" dirty="0">
                <a:solidFill>
                  <a:srgbClr val="2F305C"/>
                </a:solidFill>
              </a:rPr>
              <a:t>OSAS</a:t>
            </a:r>
          </a:p>
          <a:p>
            <a:pPr algn="just"/>
            <a:endParaRPr lang="it-IT" sz="2600" dirty="0">
              <a:solidFill>
                <a:srgbClr val="2F305C"/>
              </a:solidFill>
            </a:endParaRPr>
          </a:p>
          <a:p>
            <a:pPr algn="just"/>
            <a:r>
              <a:rPr lang="it-IT" sz="2600" dirty="0">
                <a:solidFill>
                  <a:srgbClr val="2F305C"/>
                </a:solidFill>
              </a:rPr>
              <a:t>Vi sono crescenti evidenze che suggeriscono un miglioramento dell’ossigenazione in tutti i pazienti bariatrici trattati con NIV nel post-operatorio</a:t>
            </a:r>
          </a:p>
          <a:p>
            <a:pPr algn="just"/>
            <a:endParaRPr lang="it-IT" sz="2600" dirty="0">
              <a:solidFill>
                <a:srgbClr val="2F305C"/>
              </a:solidFill>
            </a:endParaRPr>
          </a:p>
          <a:p>
            <a:pPr algn="just"/>
            <a:r>
              <a:rPr lang="it-IT" sz="2600" dirty="0">
                <a:solidFill>
                  <a:srgbClr val="2F305C"/>
                </a:solidFill>
              </a:rPr>
              <a:t>I pazienti con obesità possono presentare una significativa perdita di volume polmonare a seguito dell’estubazione, che può essere prevenuta dalla NIV</a:t>
            </a:r>
          </a:p>
          <a:p>
            <a:pPr algn="just"/>
            <a:endParaRPr lang="it-IT" sz="2600" dirty="0">
              <a:solidFill>
                <a:srgbClr val="2F305C"/>
              </a:solidFill>
            </a:endParaRPr>
          </a:p>
          <a:p>
            <a:pPr algn="just"/>
            <a:r>
              <a:rPr lang="it-IT" sz="2600" dirty="0">
                <a:solidFill>
                  <a:srgbClr val="2F305C"/>
                </a:solidFill>
              </a:rPr>
              <a:t>L’ossigeno ad alto flusso erogato tramite cannula nasale (</a:t>
            </a:r>
            <a:r>
              <a:rPr lang="it-IT" sz="2600" b="1" dirty="0">
                <a:solidFill>
                  <a:srgbClr val="2F305C"/>
                </a:solidFill>
              </a:rPr>
              <a:t>HFNC</a:t>
            </a:r>
            <a:r>
              <a:rPr lang="it-IT" sz="2600" dirty="0">
                <a:solidFill>
                  <a:srgbClr val="2F305C"/>
                </a:solidFill>
              </a:rPr>
              <a:t>) sta emergendo come possibile alternativa alla NIV in diversi scenari clinici</a:t>
            </a:r>
          </a:p>
          <a:p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1835800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1ED8B-55C3-D4B8-8A63-6615413E2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uzzle&#10;&#10;Il contenuto generato dall'IA potrebbe non essere corretto.">
            <a:extLst>
              <a:ext uri="{FF2B5EF4-FFF2-40B4-BE49-F238E27FC236}">
                <a16:creationId xmlns:a16="http://schemas.microsoft.com/office/drawing/2014/main" id="{79DC51FD-B76A-EBF2-2333-8EC3B83A34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 b="179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93EF4BD4-3E61-0533-D0AF-BB705760DC1C}"/>
              </a:ext>
            </a:extLst>
          </p:cNvPr>
          <p:cNvGrpSpPr/>
          <p:nvPr/>
        </p:nvGrpSpPr>
        <p:grpSpPr>
          <a:xfrm>
            <a:off x="227666" y="1253938"/>
            <a:ext cx="11736667" cy="3697327"/>
            <a:chOff x="301139" y="1243180"/>
            <a:chExt cx="11736667" cy="3697327"/>
          </a:xfrm>
        </p:grpSpPr>
        <p:pic>
          <p:nvPicPr>
            <p:cNvPr id="4" name="Immagine 3" descr="Immagine che contiene testo, Carattere, ricevuta, bianco&#10;&#10;Il contenuto generato dall'IA potrebbe non essere corretto.">
              <a:extLst>
                <a:ext uri="{FF2B5EF4-FFF2-40B4-BE49-F238E27FC236}">
                  <a16:creationId xmlns:a16="http://schemas.microsoft.com/office/drawing/2014/main" id="{461DAC41-1FEA-60AA-24FA-6D0506A9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139" y="1243180"/>
              <a:ext cx="11736667" cy="2770227"/>
            </a:xfrm>
            <a:prstGeom prst="rect">
              <a:avLst/>
            </a:prstGeom>
          </p:spPr>
        </p:pic>
        <p:pic>
          <p:nvPicPr>
            <p:cNvPr id="6" name="Immagine 5" descr="Immagine che contiene testo, Carattere, bianco, tipografia&#10;&#10;Il contenuto generato dall'IA potrebbe non essere corretto.">
              <a:extLst>
                <a:ext uri="{FF2B5EF4-FFF2-40B4-BE49-F238E27FC236}">
                  <a16:creationId xmlns:a16="http://schemas.microsoft.com/office/drawing/2014/main" id="{D7972E01-BC1D-CC6F-4146-D7C0EA0F7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706" y="4013407"/>
              <a:ext cx="6642100" cy="927100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41D2B88-E97E-F4F7-6CD0-FE7AD6E5D7B3}"/>
              </a:ext>
            </a:extLst>
          </p:cNvPr>
          <p:cNvGrpSpPr/>
          <p:nvPr/>
        </p:nvGrpSpPr>
        <p:grpSpPr>
          <a:xfrm>
            <a:off x="1466176" y="171133"/>
            <a:ext cx="9259644" cy="6197049"/>
            <a:chOff x="1466176" y="171133"/>
            <a:chExt cx="9259644" cy="6197049"/>
          </a:xfrm>
        </p:grpSpPr>
        <p:pic>
          <p:nvPicPr>
            <p:cNvPr id="9" name="Immagine 8" descr="Immagine che contiene testo, Carattere, bianco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A8697D91-D6BD-7F67-29FD-CFD4ACF53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844" y="171133"/>
              <a:ext cx="6600310" cy="3337070"/>
            </a:xfrm>
            <a:prstGeom prst="rect">
              <a:avLst/>
            </a:prstGeom>
          </p:spPr>
        </p:pic>
        <p:pic>
          <p:nvPicPr>
            <p:cNvPr id="11" name="Immagine 10" descr="Immagine che contiene testo, diagramma, linea, schermata&#10;&#10;Il contenuto generato dall'IA potrebbe non essere corretto.">
              <a:extLst>
                <a:ext uri="{FF2B5EF4-FFF2-40B4-BE49-F238E27FC236}">
                  <a16:creationId xmlns:a16="http://schemas.microsoft.com/office/drawing/2014/main" id="{0F73613E-2822-68EB-BF1F-326F23AEA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176" y="3482059"/>
              <a:ext cx="9259644" cy="2886123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D43D2DC2-79A1-A362-895A-7430A7EB5CD3}"/>
              </a:ext>
            </a:extLst>
          </p:cNvPr>
          <p:cNvCxnSpPr/>
          <p:nvPr/>
        </p:nvCxnSpPr>
        <p:spPr>
          <a:xfrm>
            <a:off x="4604272" y="505609"/>
            <a:ext cx="24635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63AEFE16-D033-61C6-103A-3C1270B37D15}"/>
              </a:ext>
            </a:extLst>
          </p:cNvPr>
          <p:cNvCxnSpPr/>
          <p:nvPr/>
        </p:nvCxnSpPr>
        <p:spPr>
          <a:xfrm>
            <a:off x="6540649" y="2151529"/>
            <a:ext cx="20811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F105969D-561E-D655-2AF9-7BB7517C7942}"/>
              </a:ext>
            </a:extLst>
          </p:cNvPr>
          <p:cNvCxnSpPr/>
          <p:nvPr/>
        </p:nvCxnSpPr>
        <p:spPr>
          <a:xfrm>
            <a:off x="7422776" y="2485017"/>
            <a:ext cx="18180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id="{FDFE4188-0519-858C-368A-755D7A84B2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332" y="1213111"/>
            <a:ext cx="7730634" cy="3558259"/>
          </a:xfrm>
          <a:prstGeom prst="rect">
            <a:avLst/>
          </a:prstGeom>
        </p:spPr>
      </p:pic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BC3FAC20-E87D-86E6-10CE-8C9FC8A54895}"/>
              </a:ext>
            </a:extLst>
          </p:cNvPr>
          <p:cNvCxnSpPr/>
          <p:nvPr/>
        </p:nvCxnSpPr>
        <p:spPr>
          <a:xfrm>
            <a:off x="8902908" y="2049448"/>
            <a:ext cx="1327613" cy="141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335DD49F-776C-BFDD-9236-DB4C15A297E9}"/>
              </a:ext>
            </a:extLst>
          </p:cNvPr>
          <p:cNvCxnSpPr>
            <a:cxnSpLocks/>
          </p:cNvCxnSpPr>
          <p:nvPr/>
        </p:nvCxnSpPr>
        <p:spPr>
          <a:xfrm flipV="1">
            <a:off x="2918908" y="2441985"/>
            <a:ext cx="7295884" cy="263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5EFC1122-4577-9822-34AF-FD70E4B3A21A}"/>
              </a:ext>
            </a:extLst>
          </p:cNvPr>
          <p:cNvCxnSpPr/>
          <p:nvPr/>
        </p:nvCxnSpPr>
        <p:spPr>
          <a:xfrm>
            <a:off x="2904565" y="2848865"/>
            <a:ext cx="7239896" cy="101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BD68C8CE-6CB0-0126-C616-5DD7E3AAD8E7}"/>
              </a:ext>
            </a:extLst>
          </p:cNvPr>
          <p:cNvCxnSpPr/>
          <p:nvPr/>
        </p:nvCxnSpPr>
        <p:spPr>
          <a:xfrm>
            <a:off x="2854360" y="3230565"/>
            <a:ext cx="5842661" cy="211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F244757E-8550-B98F-C7DA-FA30C3DA1079}"/>
              </a:ext>
            </a:extLst>
          </p:cNvPr>
          <p:cNvCxnSpPr/>
          <p:nvPr/>
        </p:nvCxnSpPr>
        <p:spPr>
          <a:xfrm flipV="1">
            <a:off x="4690334" y="4020478"/>
            <a:ext cx="5540187" cy="20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>
            <a:extLst>
              <a:ext uri="{FF2B5EF4-FFF2-40B4-BE49-F238E27FC236}">
                <a16:creationId xmlns:a16="http://schemas.microsoft.com/office/drawing/2014/main" id="{7F013B42-9A35-D516-1ED1-8DEA9B4F7870}"/>
              </a:ext>
            </a:extLst>
          </p:cNvPr>
          <p:cNvCxnSpPr/>
          <p:nvPr/>
        </p:nvCxnSpPr>
        <p:spPr>
          <a:xfrm>
            <a:off x="2822086" y="4429875"/>
            <a:ext cx="9968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86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iso umano, vestiti, sorriso, persona&#10;&#10;Il contenuto generato dall'IA potrebbe non essere corretto.">
            <a:extLst>
              <a:ext uri="{FF2B5EF4-FFF2-40B4-BE49-F238E27FC236}">
                <a16:creationId xmlns:a16="http://schemas.microsoft.com/office/drawing/2014/main" id="{8205B167-8D6F-DAFF-9EF7-8613CBA10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" b="4154"/>
          <a:stretch/>
        </p:blipFill>
        <p:spPr>
          <a:xfrm>
            <a:off x="5179007" y="0"/>
            <a:ext cx="7012993" cy="6876662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47917" y="5966847"/>
            <a:ext cx="2297222" cy="909815"/>
          </a:xfrm>
        </p:spPr>
        <p:txBody>
          <a:bodyPr>
            <a:normAutofit fontScale="90000"/>
          </a:bodyPr>
          <a:lstStyle/>
          <a:p>
            <a:r>
              <a:rPr lang="it-IT" dirty="0"/>
              <a:t>Grazie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E87F5D-2C1E-18F8-B0B6-CA26B8167D9E}"/>
              </a:ext>
            </a:extLst>
          </p:cNvPr>
          <p:cNvSpPr txBox="1"/>
          <p:nvPr/>
        </p:nvSpPr>
        <p:spPr>
          <a:xfrm>
            <a:off x="5943600" y="4653220"/>
            <a:ext cx="52692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</a:rPr>
              <a:t>La frase più pericolosa in assoluto è: «Abbiamo sempre fatto così»</a:t>
            </a:r>
          </a:p>
          <a:p>
            <a:pPr algn="ctr"/>
            <a:endParaRPr lang="it-IT" sz="2800" dirty="0">
              <a:solidFill>
                <a:schemeClr val="bg1"/>
              </a:solidFill>
            </a:endParaRPr>
          </a:p>
          <a:p>
            <a:pPr algn="ctr"/>
            <a:r>
              <a:rPr lang="it-IT" sz="2800" dirty="0">
                <a:solidFill>
                  <a:schemeClr val="bg1"/>
                </a:solidFill>
              </a:rPr>
              <a:t>Grace Murray Hopper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DD4C3-5302-A95F-CBBD-3DAB5C95F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forniture per ufficio, penna, Strumento per ufficio, Prodotti generali&#10;&#10;Il contenuto generato dall'IA potrebbe non essere corretto.">
            <a:extLst>
              <a:ext uri="{FF2B5EF4-FFF2-40B4-BE49-F238E27FC236}">
                <a16:creationId xmlns:a16="http://schemas.microsoft.com/office/drawing/2014/main" id="{45D79947-3FE1-3BED-C311-272B2BC492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42"/>
          </a:xfrm>
          <a:prstGeom prst="rect">
            <a:avLst/>
          </a:prstGeom>
        </p:spPr>
      </p:pic>
      <p:pic>
        <p:nvPicPr>
          <p:cNvPr id="2" name="Immagine 1" descr="Immagine che contiene testo, schermata, Carattere, algebra&#10;&#10;Il contenuto generato dall'IA potrebbe non essere corretto.">
            <a:extLst>
              <a:ext uri="{FF2B5EF4-FFF2-40B4-BE49-F238E27FC236}">
                <a16:creationId xmlns:a16="http://schemas.microsoft.com/office/drawing/2014/main" id="{111455CB-FFE7-8F43-1FD1-DE950DA55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" y="1139870"/>
            <a:ext cx="11977302" cy="3001056"/>
          </a:xfrm>
          <a:prstGeom prst="rect">
            <a:avLst/>
          </a:prstGeom>
        </p:spPr>
      </p:pic>
      <p:pic>
        <p:nvPicPr>
          <p:cNvPr id="3" name="Immagine 2" descr="Immagine che contiene testo, menu, documento, ricevuta&#10;&#10;Il contenuto generato dall'IA potrebbe non essere corretto.">
            <a:extLst>
              <a:ext uri="{FF2B5EF4-FFF2-40B4-BE49-F238E27FC236}">
                <a16:creationId xmlns:a16="http://schemas.microsoft.com/office/drawing/2014/main" id="{C8DDE74A-D4FA-8554-F6CC-ABA889408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" b="-1"/>
          <a:stretch/>
        </p:blipFill>
        <p:spPr>
          <a:xfrm>
            <a:off x="0" y="46508"/>
            <a:ext cx="3513990" cy="68114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2FE09AAC-34EF-6937-6CAE-6B3EFD5CF8A7}"/>
                  </a:ext>
                </a:extLst>
              </p14:cNvPr>
              <p14:cNvContentPartPr/>
              <p14:nvPr/>
            </p14:nvContentPartPr>
            <p14:xfrm>
              <a:off x="1653728" y="780356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2FE09AAC-34EF-6937-6CAE-6B3EFD5CF8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9728" y="67271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3FF62850-1E3D-FDF9-5F23-2B1E3DA5BD26}"/>
                  </a:ext>
                </a:extLst>
              </p14:cNvPr>
              <p14:cNvContentPartPr/>
              <p14:nvPr/>
            </p14:nvContentPartPr>
            <p14:xfrm>
              <a:off x="1652648" y="944516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3FF62850-1E3D-FDF9-5F23-2B1E3DA5BD2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9008" y="83651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B9B89178-6584-12A1-2E69-39322D1F691A}"/>
                  </a:ext>
                </a:extLst>
              </p14:cNvPr>
              <p14:cNvContentPartPr/>
              <p14:nvPr/>
            </p14:nvContentPartPr>
            <p14:xfrm>
              <a:off x="1662368" y="1132436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B9B89178-6584-12A1-2E69-39322D1F691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8368" y="102443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75B91A6C-BF3A-C711-094B-919DE26DE4B0}"/>
                  </a:ext>
                </a:extLst>
              </p14:cNvPr>
              <p14:cNvContentPartPr/>
              <p14:nvPr/>
            </p14:nvContentPartPr>
            <p14:xfrm>
              <a:off x="1654808" y="1356716"/>
              <a:ext cx="36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75B91A6C-BF3A-C711-094B-919DE26DE4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01168" y="1249076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Immagine 10" descr="Immagine che contiene testo, ricevuta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56146AF0-9C7A-7E59-CDF4-1004BA0C5D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2"/>
          <a:stretch/>
        </p:blipFill>
        <p:spPr>
          <a:xfrm>
            <a:off x="3609234" y="1887911"/>
            <a:ext cx="8371008" cy="3367262"/>
          </a:xfrm>
          <a:prstGeom prst="rect">
            <a:avLst/>
          </a:prstGeom>
        </p:spPr>
      </p:pic>
      <p:pic>
        <p:nvPicPr>
          <p:cNvPr id="12" name="Immagine 11" descr="Immagine che contiene testo, ricevuta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23855B3E-239E-A8CB-7894-F004FE48B3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54" b="88958"/>
          <a:stretch/>
        </p:blipFill>
        <p:spPr>
          <a:xfrm>
            <a:off x="9837193" y="5072571"/>
            <a:ext cx="2143049" cy="365204"/>
          </a:xfrm>
          <a:prstGeom prst="rect">
            <a:avLst/>
          </a:prstGeom>
        </p:spPr>
      </p:pic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CC0691BE-FF1C-45D0-2992-3E1B6B5D6CDB}"/>
              </a:ext>
            </a:extLst>
          </p:cNvPr>
          <p:cNvCxnSpPr>
            <a:cxnSpLocks/>
          </p:cNvCxnSpPr>
          <p:nvPr/>
        </p:nvCxnSpPr>
        <p:spPr>
          <a:xfrm>
            <a:off x="5517930" y="3169750"/>
            <a:ext cx="6936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ACB81FBF-EDF5-3EF4-5587-71C678DB1562}"/>
              </a:ext>
            </a:extLst>
          </p:cNvPr>
          <p:cNvCxnSpPr>
            <a:cxnSpLocks/>
          </p:cNvCxnSpPr>
          <p:nvPr/>
        </p:nvCxnSpPr>
        <p:spPr>
          <a:xfrm>
            <a:off x="5517930" y="3452254"/>
            <a:ext cx="6936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E4C066B0-F41F-3330-FF41-7574152B2490}"/>
              </a:ext>
            </a:extLst>
          </p:cNvPr>
          <p:cNvCxnSpPr>
            <a:cxnSpLocks/>
          </p:cNvCxnSpPr>
          <p:nvPr/>
        </p:nvCxnSpPr>
        <p:spPr>
          <a:xfrm>
            <a:off x="5502164" y="3732053"/>
            <a:ext cx="6936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B131107D-5623-A513-6AE9-15ACEE30ECC7}"/>
              </a:ext>
            </a:extLst>
          </p:cNvPr>
          <p:cNvCxnSpPr>
            <a:cxnSpLocks/>
          </p:cNvCxnSpPr>
          <p:nvPr/>
        </p:nvCxnSpPr>
        <p:spPr>
          <a:xfrm>
            <a:off x="9706303" y="3723304"/>
            <a:ext cx="6936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17EDD4D6-1623-5DD7-F538-FE9688AC8700}"/>
              </a:ext>
            </a:extLst>
          </p:cNvPr>
          <p:cNvSpPr/>
          <p:nvPr/>
        </p:nvSpPr>
        <p:spPr>
          <a:xfrm>
            <a:off x="2870405" y="1419780"/>
            <a:ext cx="503417" cy="74009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025929F9-E2A2-C842-B8B8-D39B6C64D7CB}"/>
              </a:ext>
            </a:extLst>
          </p:cNvPr>
          <p:cNvSpPr/>
          <p:nvPr/>
        </p:nvSpPr>
        <p:spPr>
          <a:xfrm>
            <a:off x="2870405" y="2727436"/>
            <a:ext cx="503416" cy="26801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E00060C6-5F8F-BC32-5237-0E4FB65068EA}"/>
              </a:ext>
            </a:extLst>
          </p:cNvPr>
          <p:cNvCxnSpPr>
            <a:cxnSpLocks/>
          </p:cNvCxnSpPr>
          <p:nvPr/>
        </p:nvCxnSpPr>
        <p:spPr>
          <a:xfrm>
            <a:off x="1589584" y="1187168"/>
            <a:ext cx="4126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C2B83E7F-248A-138D-FE57-F2138738C099}"/>
              </a:ext>
            </a:extLst>
          </p:cNvPr>
          <p:cNvCxnSpPr/>
          <p:nvPr/>
        </p:nvCxnSpPr>
        <p:spPr>
          <a:xfrm>
            <a:off x="5502164" y="4572001"/>
            <a:ext cx="6779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7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3A68D-FF6E-532B-5658-3AF16373C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forniture per ufficio, penna, Strumento per ufficio, Prodotti generali&#10;&#10;Il contenuto generato dall'IA potrebbe non essere corretto.">
            <a:extLst>
              <a:ext uri="{FF2B5EF4-FFF2-40B4-BE49-F238E27FC236}">
                <a16:creationId xmlns:a16="http://schemas.microsoft.com/office/drawing/2014/main" id="{F49D2C7F-F8AA-CDCA-6F8E-77592123AF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42"/>
          </a:xfrm>
          <a:prstGeom prst="rect">
            <a:avLst/>
          </a:prstGeom>
        </p:spPr>
      </p:pic>
      <p:pic>
        <p:nvPicPr>
          <p:cNvPr id="9" name="Immagine 8" descr="Immagine che contiene testo, Carattere, schermata, algebra&#10;&#10;Il contenuto generato dall'IA potrebbe non essere corretto.">
            <a:extLst>
              <a:ext uri="{FF2B5EF4-FFF2-40B4-BE49-F238E27FC236}">
                <a16:creationId xmlns:a16="http://schemas.microsoft.com/office/drawing/2014/main" id="{22EA8BEB-89BA-1A5C-9959-98420477F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9" y="1180921"/>
            <a:ext cx="11977302" cy="2982018"/>
          </a:xfrm>
          <a:prstGeom prst="rect">
            <a:avLst/>
          </a:prstGeom>
        </p:spPr>
      </p:pic>
      <p:pic>
        <p:nvPicPr>
          <p:cNvPr id="22" name="Immagine 21" descr="Immagine che contiene testo, menu, documento, schermata&#10;&#10;Il contenuto generato dall'IA potrebbe non essere corretto.">
            <a:extLst>
              <a:ext uri="{FF2B5EF4-FFF2-40B4-BE49-F238E27FC236}">
                <a16:creationId xmlns:a16="http://schemas.microsoft.com/office/drawing/2014/main" id="{C8BB9F24-022F-2B91-51E8-FF4A3F9B2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" y="848491"/>
            <a:ext cx="6419575" cy="4828588"/>
          </a:xfrm>
          <a:prstGeom prst="rect">
            <a:avLst/>
          </a:prstGeom>
        </p:spPr>
      </p:pic>
      <p:pic>
        <p:nvPicPr>
          <p:cNvPr id="13" name="Immagine 12" descr="Immagine che contiene testo, schermata, Carattere, bianco&#10;&#10;Il contenuto generato dall'IA potrebbe non essere corretto.">
            <a:extLst>
              <a:ext uri="{FF2B5EF4-FFF2-40B4-BE49-F238E27FC236}">
                <a16:creationId xmlns:a16="http://schemas.microsoft.com/office/drawing/2014/main" id="{B645DBA2-CF18-D716-FD5E-4F10E1EDCD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555" y="1604455"/>
            <a:ext cx="5899096" cy="25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8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94E4E-A7DC-96EF-9CAE-742F1F99A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forniture per ufficio, penna, Strumento per ufficio, Prodotti generali&#10;&#10;Il contenuto generato dall'IA potrebbe non essere corretto.">
            <a:extLst>
              <a:ext uri="{FF2B5EF4-FFF2-40B4-BE49-F238E27FC236}">
                <a16:creationId xmlns:a16="http://schemas.microsoft.com/office/drawing/2014/main" id="{C8C335FD-ACF1-71E5-3CB6-8ED2FAA11B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42"/>
          </a:xfrm>
          <a:prstGeom prst="rect">
            <a:avLst/>
          </a:prstGeom>
        </p:spPr>
      </p:pic>
      <p:pic>
        <p:nvPicPr>
          <p:cNvPr id="2" name="Immagine 1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199524DB-DF9C-A138-CA40-A2307FD7E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9" y="1243983"/>
            <a:ext cx="11977301" cy="4738754"/>
          </a:xfrm>
          <a:prstGeom prst="rect">
            <a:avLst/>
          </a:prstGeom>
        </p:spPr>
      </p:pic>
      <p:pic>
        <p:nvPicPr>
          <p:cNvPr id="3" name="Immagine 2" descr="Immagine che contiene testo, Carattere, schermata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5C801A24-9A82-98F3-793B-E76AE47AA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9" y="1016824"/>
            <a:ext cx="5410582" cy="5193071"/>
          </a:xfrm>
          <a:prstGeom prst="rect">
            <a:avLst/>
          </a:prstGeom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CEA7AB39-50CA-56A3-09C5-BC0374FC9060}"/>
              </a:ext>
            </a:extLst>
          </p:cNvPr>
          <p:cNvCxnSpPr>
            <a:cxnSpLocks/>
          </p:cNvCxnSpPr>
          <p:nvPr/>
        </p:nvCxnSpPr>
        <p:spPr>
          <a:xfrm>
            <a:off x="3200400" y="4966138"/>
            <a:ext cx="20022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92D16270-CC33-A849-7868-4BAFB1F75F19}"/>
              </a:ext>
            </a:extLst>
          </p:cNvPr>
          <p:cNvCxnSpPr>
            <a:cxnSpLocks/>
          </p:cNvCxnSpPr>
          <p:nvPr/>
        </p:nvCxnSpPr>
        <p:spPr>
          <a:xfrm>
            <a:off x="952309" y="5291959"/>
            <a:ext cx="21062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FF8D51A2-3793-53C3-31AF-C23D9DC11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44" y="2130469"/>
            <a:ext cx="6487643" cy="296577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B995D8AD-CA25-6551-9B15-FE45549EF20D}"/>
              </a:ext>
            </a:extLst>
          </p:cNvPr>
          <p:cNvCxnSpPr>
            <a:cxnSpLocks/>
          </p:cNvCxnSpPr>
          <p:nvPr/>
        </p:nvCxnSpPr>
        <p:spPr>
          <a:xfrm>
            <a:off x="5611144" y="4642947"/>
            <a:ext cx="36260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2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5DB4E-DFD3-F145-4F8B-224EB5E62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forniture per ufficio, penna, Strumento per ufficio, Prodotti generali&#10;&#10;Il contenuto generato dall'IA potrebbe non essere corretto.">
            <a:extLst>
              <a:ext uri="{FF2B5EF4-FFF2-40B4-BE49-F238E27FC236}">
                <a16:creationId xmlns:a16="http://schemas.microsoft.com/office/drawing/2014/main" id="{75FE4B0B-A982-7F6F-CBF2-A452C2CB9A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42"/>
          </a:xfrm>
          <a:prstGeom prst="rect">
            <a:avLst/>
          </a:prstGeom>
        </p:spPr>
      </p:pic>
      <p:pic>
        <p:nvPicPr>
          <p:cNvPr id="7" name="Immagine 6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101F6ECD-5E66-FFA3-B84C-052732AA9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7" y="1131052"/>
            <a:ext cx="11534449" cy="4848026"/>
          </a:xfrm>
          <a:prstGeom prst="rect">
            <a:avLst/>
          </a:prstGeom>
        </p:spPr>
      </p:pic>
      <p:pic>
        <p:nvPicPr>
          <p:cNvPr id="10" name="Immagine 9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D8A7DAE6-E14B-17F7-7710-B42C3DA14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7" y="1643955"/>
            <a:ext cx="6205704" cy="3339027"/>
          </a:xfrm>
          <a:prstGeom prst="rect">
            <a:avLst/>
          </a:prstGeom>
        </p:spPr>
      </p:pic>
      <p:pic>
        <p:nvPicPr>
          <p:cNvPr id="13" name="Immagine 12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D3B4E379-32CC-1144-6142-1BBFFF9B8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13" y="1473902"/>
            <a:ext cx="5599040" cy="3937038"/>
          </a:xfrm>
          <a:prstGeom prst="rect">
            <a:avLst/>
          </a:prstGeom>
        </p:spPr>
      </p:pic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DEAFC8AD-3152-1C18-614A-C7CDE22068D7}"/>
              </a:ext>
            </a:extLst>
          </p:cNvPr>
          <p:cNvCxnSpPr/>
          <p:nvPr/>
        </p:nvCxnSpPr>
        <p:spPr>
          <a:xfrm>
            <a:off x="10815145" y="1754317"/>
            <a:ext cx="12417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195E81D9-280F-875C-9161-9BDCB98D568C}"/>
              </a:ext>
            </a:extLst>
          </p:cNvPr>
          <p:cNvCxnSpPr>
            <a:cxnSpLocks/>
          </p:cNvCxnSpPr>
          <p:nvPr/>
        </p:nvCxnSpPr>
        <p:spPr>
          <a:xfrm>
            <a:off x="6589986" y="2081048"/>
            <a:ext cx="36103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5A623F3F-8342-C610-2F05-61AE7A60804F}"/>
              </a:ext>
            </a:extLst>
          </p:cNvPr>
          <p:cNvCxnSpPr/>
          <p:nvPr/>
        </p:nvCxnSpPr>
        <p:spPr>
          <a:xfrm>
            <a:off x="6558453" y="2979683"/>
            <a:ext cx="8671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85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AB487-FDB6-6723-11E0-82301D778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forniture per ufficio, penna, Strumento per ufficio, Prodotti generali&#10;&#10;Il contenuto generato dall'IA potrebbe non essere corretto.">
            <a:extLst>
              <a:ext uri="{FF2B5EF4-FFF2-40B4-BE49-F238E27FC236}">
                <a16:creationId xmlns:a16="http://schemas.microsoft.com/office/drawing/2014/main" id="{BED30299-0401-35B5-E904-13118A3F77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842"/>
          </a:xfrm>
          <a:prstGeom prst="rect">
            <a:avLst/>
          </a:prstGeom>
        </p:spPr>
      </p:pic>
      <p:pic>
        <p:nvPicPr>
          <p:cNvPr id="4" name="Immagine 3" descr="Immagine che contiene schermata, arte&#10;&#10;Il contenuto generato dall'IA potrebbe non essere corretto.">
            <a:extLst>
              <a:ext uri="{FF2B5EF4-FFF2-40B4-BE49-F238E27FC236}">
                <a16:creationId xmlns:a16="http://schemas.microsoft.com/office/drawing/2014/main" id="{35FF0FE8-8E43-FC7E-CA17-117F5DA28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>
          <a:xfrm>
            <a:off x="2131848" y="576295"/>
            <a:ext cx="7928303" cy="570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09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FAC97-77B5-CD39-5E48-8BE255852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7B6977CC-C2EC-F65A-680E-9AD2E89DE7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22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F1965A-1F6A-683A-726C-F11190CF074B}"/>
              </a:ext>
            </a:extLst>
          </p:cNvPr>
          <p:cNvSpPr txBox="1"/>
          <p:nvPr/>
        </p:nvSpPr>
        <p:spPr>
          <a:xfrm>
            <a:off x="0" y="165518"/>
            <a:ext cx="1202909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600" dirty="0">
                <a:solidFill>
                  <a:srgbClr val="2F305C"/>
                </a:solidFill>
              </a:rPr>
              <a:t>L’</a:t>
            </a:r>
            <a:r>
              <a:rPr lang="it-IT" sz="2600" b="1" dirty="0">
                <a:solidFill>
                  <a:srgbClr val="2F305C"/>
                </a:solidFill>
              </a:rPr>
              <a:t>obesità</a:t>
            </a:r>
            <a:r>
              <a:rPr lang="it-IT" sz="2600" dirty="0">
                <a:solidFill>
                  <a:srgbClr val="2F305C"/>
                </a:solidFill>
              </a:rPr>
              <a:t> è inevitabilmente associata ad alterazioni anatomo-</a:t>
            </a:r>
            <a:r>
              <a:rPr lang="it-IT" sz="2600" dirty="0" err="1">
                <a:solidFill>
                  <a:srgbClr val="2F305C"/>
                </a:solidFill>
              </a:rPr>
              <a:t>fisio</a:t>
            </a:r>
            <a:r>
              <a:rPr lang="it-IT" sz="2600" dirty="0">
                <a:solidFill>
                  <a:srgbClr val="2F305C"/>
                </a:solidFill>
              </a:rPr>
              <a:t>-patologiche che possono implicare un </a:t>
            </a:r>
            <a:r>
              <a:rPr lang="it-IT" sz="2600" b="1" dirty="0">
                <a:solidFill>
                  <a:srgbClr val="2F305C"/>
                </a:solidFill>
              </a:rPr>
              <a:t>grado variabile di difficoltà di gestione delle vie aeree</a:t>
            </a:r>
            <a:r>
              <a:rPr lang="it-IT" sz="2600" dirty="0">
                <a:solidFill>
                  <a:srgbClr val="2F305C"/>
                </a:solidFill>
              </a:rPr>
              <a:t>, in termini di ventilazione in maschera e di intubazione, pertanto la </a:t>
            </a:r>
            <a:r>
              <a:rPr lang="it-IT" sz="2600" b="1" dirty="0">
                <a:solidFill>
                  <a:srgbClr val="2F305C"/>
                </a:solidFill>
              </a:rPr>
              <a:t>possibilità di un’intubazione da sveglio</a:t>
            </a:r>
            <a:r>
              <a:rPr lang="it-IT" sz="2600" dirty="0">
                <a:solidFill>
                  <a:srgbClr val="2F305C"/>
                </a:solidFill>
              </a:rPr>
              <a:t> deve sempre essere poter presa in considerazione</a:t>
            </a:r>
          </a:p>
          <a:p>
            <a:pPr algn="just"/>
            <a:endParaRPr lang="it-IT" sz="2600" dirty="0">
              <a:solidFill>
                <a:srgbClr val="2F305C"/>
              </a:solidFill>
            </a:endParaRPr>
          </a:p>
          <a:p>
            <a:pPr algn="just"/>
            <a:r>
              <a:rPr lang="it-IT" sz="2600" dirty="0">
                <a:solidFill>
                  <a:srgbClr val="2F305C"/>
                </a:solidFill>
              </a:rPr>
              <a:t>L’intubazione tracheale da sveglio (</a:t>
            </a:r>
            <a:r>
              <a:rPr lang="it-IT" sz="2600" b="1" dirty="0" err="1">
                <a:solidFill>
                  <a:srgbClr val="2F305C"/>
                </a:solidFill>
              </a:rPr>
              <a:t>Awake</a:t>
            </a:r>
            <a:r>
              <a:rPr lang="it-IT" sz="2600" b="1" dirty="0">
                <a:solidFill>
                  <a:srgbClr val="2F305C"/>
                </a:solidFill>
              </a:rPr>
              <a:t> </a:t>
            </a:r>
            <a:r>
              <a:rPr lang="it-IT" sz="2600" b="1" dirty="0" err="1">
                <a:solidFill>
                  <a:srgbClr val="2F305C"/>
                </a:solidFill>
              </a:rPr>
              <a:t>Tracheal</a:t>
            </a:r>
            <a:r>
              <a:rPr lang="it-IT" sz="2600" b="1" dirty="0">
                <a:solidFill>
                  <a:srgbClr val="2F305C"/>
                </a:solidFill>
              </a:rPr>
              <a:t> </a:t>
            </a:r>
            <a:r>
              <a:rPr lang="it-IT" sz="2600" b="1" dirty="0" err="1">
                <a:solidFill>
                  <a:srgbClr val="2F305C"/>
                </a:solidFill>
              </a:rPr>
              <a:t>Intubation</a:t>
            </a:r>
            <a:r>
              <a:rPr lang="it-IT" sz="2600" b="1" dirty="0">
                <a:solidFill>
                  <a:srgbClr val="2F305C"/>
                </a:solidFill>
              </a:rPr>
              <a:t> - ATI</a:t>
            </a:r>
            <a:r>
              <a:rPr lang="it-IT" sz="2600" dirty="0">
                <a:solidFill>
                  <a:srgbClr val="2F305C"/>
                </a:solidFill>
              </a:rPr>
              <a:t>)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rgbClr val="2F305C"/>
                </a:solidFill>
              </a:rPr>
              <a:t>Prevede il posizionamento di un tubo tracheale in un paziente sveglio e che respira spontaneamente, più comunemente con broncoscopia flessibile (</a:t>
            </a:r>
            <a:r>
              <a:rPr lang="it-IT" sz="2600" b="1" dirty="0">
                <a:solidFill>
                  <a:srgbClr val="2F305C"/>
                </a:solidFill>
              </a:rPr>
              <a:t>ATI:FB</a:t>
            </a:r>
            <a:r>
              <a:rPr lang="it-IT" sz="2600" dirty="0">
                <a:solidFill>
                  <a:srgbClr val="2F305C"/>
                </a:solidFill>
              </a:rPr>
              <a:t>) o </a:t>
            </a:r>
            <a:r>
              <a:rPr lang="it-IT" sz="2600" dirty="0" err="1">
                <a:solidFill>
                  <a:srgbClr val="2F305C"/>
                </a:solidFill>
              </a:rPr>
              <a:t>videolaringoscopia</a:t>
            </a:r>
            <a:r>
              <a:rPr lang="it-IT" sz="2600" dirty="0">
                <a:solidFill>
                  <a:srgbClr val="2F305C"/>
                </a:solidFill>
              </a:rPr>
              <a:t> (</a:t>
            </a:r>
            <a:r>
              <a:rPr lang="it-IT" sz="2600" b="1" dirty="0">
                <a:solidFill>
                  <a:srgbClr val="2F305C"/>
                </a:solidFill>
              </a:rPr>
              <a:t>ATI:VL</a:t>
            </a:r>
            <a:r>
              <a:rPr lang="it-IT" sz="2600" dirty="0">
                <a:solidFill>
                  <a:srgbClr val="2F305C"/>
                </a:solidFill>
              </a:rPr>
              <a:t>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rgbClr val="2F305C"/>
                </a:solidFill>
              </a:rPr>
              <a:t>Consente di </a:t>
            </a:r>
            <a:r>
              <a:rPr lang="it-IT" sz="2600" b="1" dirty="0">
                <a:solidFill>
                  <a:srgbClr val="2F305C"/>
                </a:solidFill>
              </a:rPr>
              <a:t>proteggere la via aerea </a:t>
            </a:r>
            <a:r>
              <a:rPr lang="it-IT" sz="2600" dirty="0">
                <a:solidFill>
                  <a:srgbClr val="2F305C"/>
                </a:solidFill>
              </a:rPr>
              <a:t>prima dell’induzione dell’anestesia generale evitando i potenziali rischi e le conseguenze di una difficile gestione delle vie aeree in un paziente anestetizzato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rgbClr val="2F305C"/>
                </a:solidFill>
              </a:rPr>
              <a:t>Garantisce </a:t>
            </a:r>
            <a:r>
              <a:rPr lang="it-IT" sz="2600" b="1" dirty="0">
                <a:solidFill>
                  <a:srgbClr val="2F305C"/>
                </a:solidFill>
              </a:rPr>
              <a:t>un elevato profilo di sicurezza </a:t>
            </a:r>
            <a:r>
              <a:rPr lang="it-IT" sz="2600" dirty="0">
                <a:solidFill>
                  <a:srgbClr val="2F305C"/>
                </a:solidFill>
              </a:rPr>
              <a:t>perché sia la ventilazione spontanea che il tono intrinseco delle vie aeree vengono mantenuti fino all’intubazione della trachea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rgbClr val="2F305C"/>
                </a:solidFill>
              </a:rPr>
              <a:t>Può </a:t>
            </a:r>
            <a:r>
              <a:rPr lang="it-IT" sz="2600" b="1" dirty="0">
                <a:solidFill>
                  <a:srgbClr val="2F305C"/>
                </a:solidFill>
              </a:rPr>
              <a:t>non avere successo nell’1-2% dei casi, ma </a:t>
            </a:r>
            <a:r>
              <a:rPr lang="it-IT" sz="2600" dirty="0">
                <a:solidFill>
                  <a:srgbClr val="2F305C"/>
                </a:solidFill>
              </a:rPr>
              <a:t>raramente porta a strategie di salvataggio delle vie aeree o alla morte</a:t>
            </a:r>
          </a:p>
        </p:txBody>
      </p:sp>
    </p:spTree>
    <p:extLst>
      <p:ext uri="{BB962C8B-B14F-4D97-AF65-F5344CB8AC3E}">
        <p14:creationId xmlns:p14="http://schemas.microsoft.com/office/powerpoint/2010/main" val="604646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B41EC-C11B-01A0-26A3-FE6B0836C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942256C9-267D-CC8F-1339-341DF08DAF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4"/>
            <a:ext cx="12192000" cy="6850226"/>
          </a:xfrm>
          <a:prstGeom prst="rect">
            <a:avLst/>
          </a:prstGeom>
        </p:spPr>
      </p:pic>
      <p:pic>
        <p:nvPicPr>
          <p:cNvPr id="4" name="Immagine 3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id="{E69704E3-15A7-3719-289A-CC3EBAE9C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6" y="935841"/>
            <a:ext cx="11913178" cy="2971142"/>
          </a:xfrm>
          <a:prstGeom prst="rect">
            <a:avLst/>
          </a:prstGeom>
        </p:spPr>
      </p:pic>
      <p:pic>
        <p:nvPicPr>
          <p:cNvPr id="6" name="Immagine 5" descr="Immagine che contiene testo, Carattere, schermata, documento&#10;&#10;Il contenuto generato dall'IA potrebbe non essere corretto.">
            <a:extLst>
              <a:ext uri="{FF2B5EF4-FFF2-40B4-BE49-F238E27FC236}">
                <a16:creationId xmlns:a16="http://schemas.microsoft.com/office/drawing/2014/main" id="{2B20AF4B-FDCB-7204-3AAB-ED0310709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6" y="7774"/>
            <a:ext cx="5077326" cy="6858000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095735DD-DC6D-1A68-C893-84E4CEA2723A}"/>
              </a:ext>
            </a:extLst>
          </p:cNvPr>
          <p:cNvCxnSpPr/>
          <p:nvPr/>
        </p:nvCxnSpPr>
        <p:spPr>
          <a:xfrm>
            <a:off x="1496291" y="959591"/>
            <a:ext cx="22681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1361CCB8-B75C-7A6E-4292-82AEC5FD59C3}"/>
              </a:ext>
            </a:extLst>
          </p:cNvPr>
          <p:cNvCxnSpPr>
            <a:cxnSpLocks/>
          </p:cNvCxnSpPr>
          <p:nvPr/>
        </p:nvCxnSpPr>
        <p:spPr>
          <a:xfrm>
            <a:off x="2766951" y="1246909"/>
            <a:ext cx="8550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F069B25C-5112-C6B5-3E27-8C2955538395}"/>
              </a:ext>
            </a:extLst>
          </p:cNvPr>
          <p:cNvCxnSpPr>
            <a:cxnSpLocks/>
          </p:cNvCxnSpPr>
          <p:nvPr/>
        </p:nvCxnSpPr>
        <p:spPr>
          <a:xfrm>
            <a:off x="510639" y="2090057"/>
            <a:ext cx="1828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08A59085-8F86-BDCF-226F-186A5349A40A}"/>
              </a:ext>
            </a:extLst>
          </p:cNvPr>
          <p:cNvCxnSpPr>
            <a:cxnSpLocks/>
          </p:cNvCxnSpPr>
          <p:nvPr/>
        </p:nvCxnSpPr>
        <p:spPr>
          <a:xfrm>
            <a:off x="510639" y="2636322"/>
            <a:ext cx="19000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6D8B9E7C-D9A9-370F-0A45-E97C8B3EF14C}"/>
              </a:ext>
            </a:extLst>
          </p:cNvPr>
          <p:cNvCxnSpPr>
            <a:cxnSpLocks/>
          </p:cNvCxnSpPr>
          <p:nvPr/>
        </p:nvCxnSpPr>
        <p:spPr>
          <a:xfrm>
            <a:off x="1793174" y="3464625"/>
            <a:ext cx="14250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AC59CC12-F6D6-E265-8C63-6D34881849F0}"/>
              </a:ext>
            </a:extLst>
          </p:cNvPr>
          <p:cNvCxnSpPr/>
          <p:nvPr/>
        </p:nvCxnSpPr>
        <p:spPr>
          <a:xfrm>
            <a:off x="510639" y="5118265"/>
            <a:ext cx="5818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D3EB6DDC-8254-85A1-4BB4-A5F704152D8E}"/>
              </a:ext>
            </a:extLst>
          </p:cNvPr>
          <p:cNvCxnSpPr/>
          <p:nvPr/>
        </p:nvCxnSpPr>
        <p:spPr>
          <a:xfrm>
            <a:off x="4085113" y="5403274"/>
            <a:ext cx="9619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9A4985E3-3D74-8D14-191A-E8E6247093A2}"/>
              </a:ext>
            </a:extLst>
          </p:cNvPr>
          <p:cNvCxnSpPr>
            <a:cxnSpLocks/>
          </p:cNvCxnSpPr>
          <p:nvPr/>
        </p:nvCxnSpPr>
        <p:spPr>
          <a:xfrm>
            <a:off x="510639" y="5676405"/>
            <a:ext cx="4631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BB32BC43-24BB-1A4C-8150-8EA5B0231479}"/>
              </a:ext>
            </a:extLst>
          </p:cNvPr>
          <p:cNvCxnSpPr/>
          <p:nvPr/>
        </p:nvCxnSpPr>
        <p:spPr>
          <a:xfrm>
            <a:off x="510639" y="6222670"/>
            <a:ext cx="13656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magine 39" descr="Immagine che contiene testo, schermata, Carattere, ricevuta&#10;&#10;Il contenuto generato dall'IA potrebbe non essere corretto.">
            <a:extLst>
              <a:ext uri="{FF2B5EF4-FFF2-40B4-BE49-F238E27FC236}">
                <a16:creationId xmlns:a16="http://schemas.microsoft.com/office/drawing/2014/main" id="{3C377649-711E-D769-0F91-DF420FE60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852" y="1432219"/>
            <a:ext cx="7015818" cy="247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4565</TotalTime>
  <Words>428</Words>
  <Application>Microsoft Macintosh PowerPoint</Application>
  <PresentationFormat>Widescreen</PresentationFormat>
  <Paragraphs>51</Paragraphs>
  <Slides>23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RetrospectVTI</vt:lpstr>
      <vt:lpstr>Quali novità in anestesia e rianimazione bariatrica?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Serena Parmeggiani</cp:lastModifiedBy>
  <cp:revision>62</cp:revision>
  <dcterms:created xsi:type="dcterms:W3CDTF">2022-02-27T17:36:31Z</dcterms:created>
  <dcterms:modified xsi:type="dcterms:W3CDTF">2025-04-11T11:44:09Z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